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4"/>
  </p:notesMasterIdLst>
  <p:sldIdLst>
    <p:sldId id="256" r:id="rId2"/>
    <p:sldId id="257" r:id="rId3"/>
    <p:sldId id="258" r:id="rId4"/>
    <p:sldId id="289" r:id="rId5"/>
    <p:sldId id="288" r:id="rId6"/>
    <p:sldId id="291" r:id="rId7"/>
    <p:sldId id="259" r:id="rId8"/>
    <p:sldId id="292" r:id="rId9"/>
    <p:sldId id="293" r:id="rId10"/>
    <p:sldId id="294" r:id="rId11"/>
    <p:sldId id="295" r:id="rId12"/>
    <p:sldId id="275" r:id="rId13"/>
    <p:sldId id="296" r:id="rId14"/>
    <p:sldId id="297" r:id="rId15"/>
    <p:sldId id="298" r:id="rId16"/>
    <p:sldId id="299" r:id="rId17"/>
    <p:sldId id="276" r:id="rId18"/>
    <p:sldId id="300" r:id="rId19"/>
    <p:sldId id="301" r:id="rId20"/>
    <p:sldId id="302" r:id="rId21"/>
    <p:sldId id="303" r:id="rId22"/>
    <p:sldId id="277" r:id="rId23"/>
    <p:sldId id="304" r:id="rId24"/>
    <p:sldId id="305" r:id="rId25"/>
    <p:sldId id="308" r:id="rId26"/>
    <p:sldId id="307" r:id="rId27"/>
    <p:sldId id="309" r:id="rId28"/>
    <p:sldId id="310" r:id="rId29"/>
    <p:sldId id="311" r:id="rId30"/>
    <p:sldId id="313" r:id="rId31"/>
    <p:sldId id="312" r:id="rId32"/>
    <p:sldId id="314" r:id="rId33"/>
    <p:sldId id="315" r:id="rId34"/>
    <p:sldId id="316" r:id="rId35"/>
    <p:sldId id="318" r:id="rId36"/>
    <p:sldId id="317" r:id="rId37"/>
    <p:sldId id="319" r:id="rId38"/>
    <p:sldId id="327" r:id="rId39"/>
    <p:sldId id="328" r:id="rId40"/>
    <p:sldId id="330" r:id="rId41"/>
    <p:sldId id="329" r:id="rId42"/>
    <p:sldId id="331" r:id="rId43"/>
    <p:sldId id="332" r:id="rId44"/>
    <p:sldId id="333" r:id="rId45"/>
    <p:sldId id="335" r:id="rId46"/>
    <p:sldId id="334" r:id="rId47"/>
    <p:sldId id="336" r:id="rId48"/>
    <p:sldId id="337" r:id="rId49"/>
    <p:sldId id="338" r:id="rId50"/>
    <p:sldId id="340" r:id="rId51"/>
    <p:sldId id="339" r:id="rId52"/>
    <p:sldId id="341" r:id="rId53"/>
    <p:sldId id="342" r:id="rId54"/>
    <p:sldId id="343" r:id="rId55"/>
    <p:sldId id="345" r:id="rId56"/>
    <p:sldId id="344" r:id="rId57"/>
    <p:sldId id="346" r:id="rId58"/>
    <p:sldId id="347" r:id="rId59"/>
    <p:sldId id="348" r:id="rId60"/>
    <p:sldId id="350" r:id="rId61"/>
    <p:sldId id="349" r:id="rId62"/>
    <p:sldId id="351" r:id="rId63"/>
    <p:sldId id="352" r:id="rId64"/>
    <p:sldId id="353" r:id="rId65"/>
    <p:sldId id="355" r:id="rId66"/>
    <p:sldId id="354" r:id="rId67"/>
    <p:sldId id="356" r:id="rId68"/>
    <p:sldId id="357" r:id="rId69"/>
    <p:sldId id="358" r:id="rId70"/>
    <p:sldId id="360" r:id="rId71"/>
    <p:sldId id="359" r:id="rId72"/>
    <p:sldId id="361" r:id="rId73"/>
    <p:sldId id="362" r:id="rId74"/>
    <p:sldId id="363" r:id="rId75"/>
    <p:sldId id="365" r:id="rId76"/>
    <p:sldId id="364" r:id="rId77"/>
    <p:sldId id="366" r:id="rId78"/>
    <p:sldId id="367" r:id="rId79"/>
    <p:sldId id="368" r:id="rId80"/>
    <p:sldId id="369" r:id="rId81"/>
    <p:sldId id="370" r:id="rId82"/>
    <p:sldId id="371" r:id="rId83"/>
    <p:sldId id="372" r:id="rId84"/>
    <p:sldId id="373" r:id="rId85"/>
    <p:sldId id="374" r:id="rId86"/>
    <p:sldId id="375" r:id="rId87"/>
    <p:sldId id="376" r:id="rId88"/>
    <p:sldId id="377" r:id="rId89"/>
    <p:sldId id="378" r:id="rId90"/>
    <p:sldId id="379" r:id="rId91"/>
    <p:sldId id="380" r:id="rId92"/>
    <p:sldId id="381" r:id="rId9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4391"/>
    <a:srgbClr val="355E8F"/>
    <a:srgbClr val="2203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87" autoAdjust="0"/>
    <p:restoredTop sz="94660"/>
  </p:normalViewPr>
  <p:slideViewPr>
    <p:cSldViewPr>
      <p:cViewPr varScale="1">
        <p:scale>
          <a:sx n="35" d="100"/>
          <a:sy n="35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2C8D1-3521-4C29-90BF-132FBCA75D39}" type="datetimeFigureOut">
              <a:rPr lang="es-CO" smtClean="0"/>
              <a:t>31/08/2014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71D0C-886F-415D-B689-C63FB1B50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63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62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71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72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73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74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75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76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77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78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79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80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63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81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82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83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84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85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86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87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88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89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90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64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91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65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66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67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68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69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71D0C-886F-415D-B689-C63FB1B50FFB}" type="slidenum">
              <a:rPr lang="es-CO" smtClean="0"/>
              <a:t>70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5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1ADF-06FF-40B0-BA58-F9E348EB55A9}" type="datetimeFigureOut">
              <a:rPr lang="es-CO" smtClean="0"/>
              <a:t>31/08/2014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B3D-A9AC-4CA1-9BD6-3C98573C69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201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1ADF-06FF-40B0-BA58-F9E348EB55A9}" type="datetimeFigureOut">
              <a:rPr lang="es-CO" smtClean="0"/>
              <a:t>31/08/2014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B3D-A9AC-4CA1-9BD6-3C98573C69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4153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1ADF-06FF-40B0-BA58-F9E348EB55A9}" type="datetimeFigureOut">
              <a:rPr lang="es-CO" smtClean="0"/>
              <a:t>31/08/2014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B3D-A9AC-4CA1-9BD6-3C98573C69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593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1ADF-06FF-40B0-BA58-F9E348EB55A9}" type="datetimeFigureOut">
              <a:rPr lang="es-CO" smtClean="0"/>
              <a:t>31/08/2014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B3D-A9AC-4CA1-9BD6-3C98573C69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489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1ADF-06FF-40B0-BA58-F9E348EB55A9}" type="datetimeFigureOut">
              <a:rPr lang="es-CO" smtClean="0"/>
              <a:t>31/08/2014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B3D-A9AC-4CA1-9BD6-3C98573C69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617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1ADF-06FF-40B0-BA58-F9E348EB55A9}" type="datetimeFigureOut">
              <a:rPr lang="es-CO" smtClean="0"/>
              <a:t>31/08/2014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B3D-A9AC-4CA1-9BD6-3C98573C69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680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1ADF-06FF-40B0-BA58-F9E348EB55A9}" type="datetimeFigureOut">
              <a:rPr lang="es-CO" smtClean="0"/>
              <a:t>31/08/2014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B3D-A9AC-4CA1-9BD6-3C98573C69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20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1ADF-06FF-40B0-BA58-F9E348EB55A9}" type="datetimeFigureOut">
              <a:rPr lang="es-CO" smtClean="0"/>
              <a:t>31/08/2014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B3D-A9AC-4CA1-9BD6-3C98573C69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277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1ADF-06FF-40B0-BA58-F9E348EB55A9}" type="datetimeFigureOut">
              <a:rPr lang="es-CO" smtClean="0"/>
              <a:t>31/08/2014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B3D-A9AC-4CA1-9BD6-3C98573C69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37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1ADF-06FF-40B0-BA58-F9E348EB55A9}" type="datetimeFigureOut">
              <a:rPr lang="es-CO" smtClean="0"/>
              <a:t>31/08/2014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B3D-A9AC-4CA1-9BD6-3C98573C69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812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1ADF-06FF-40B0-BA58-F9E348EB55A9}" type="datetimeFigureOut">
              <a:rPr lang="es-CO" smtClean="0"/>
              <a:t>31/08/2014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EB3D-A9AC-4CA1-9BD6-3C98573C69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817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41ADF-06FF-40B0-BA58-F9E348EB55A9}" type="datetimeFigureOut">
              <a:rPr lang="es-CO" smtClean="0"/>
              <a:t>31/08/2014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8EB3D-A9AC-4CA1-9BD6-3C98573C69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211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7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" Target="slide14.xml"/><Relationship Id="rId7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78.xml"/><Relationship Id="rId5" Type="http://schemas.openxmlformats.org/officeDocument/2006/relationships/image" Target="../media/image3.png"/><Relationship Id="rId4" Type="http://schemas.openxmlformats.org/officeDocument/2006/relationships/slide" Target="slide15.xml"/><Relationship Id="rId9" Type="http://schemas.openxmlformats.org/officeDocument/2006/relationships/slide" Target="slide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7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7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7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slide" Target="slide20.xml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79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2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7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2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7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2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7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5.xml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0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2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2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30.xml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3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3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3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81.xml"/><Relationship Id="rId3" Type="http://schemas.openxmlformats.org/officeDocument/2006/relationships/slide" Target="slide35.xml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2.xml"/><Relationship Id="rId4" Type="http://schemas.openxmlformats.org/officeDocument/2006/relationships/image" Target="../media/image3.png"/><Relationship Id="rId9" Type="http://schemas.openxmlformats.org/officeDocument/2006/relationships/slide" Target="slide3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35.xml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2.xml"/><Relationship Id="rId4" Type="http://schemas.openxmlformats.org/officeDocument/2006/relationships/image" Target="../media/image3.png"/><Relationship Id="rId9" Type="http://schemas.openxmlformats.org/officeDocument/2006/relationships/slide" Target="slide8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81.xml"/><Relationship Id="rId3" Type="http://schemas.openxmlformats.org/officeDocument/2006/relationships/image" Target="../media/image3.png"/><Relationship Id="rId7" Type="http://schemas.openxmlformats.org/officeDocument/2006/relationships/slide" Target="slide3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8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3" Type="http://schemas.openxmlformats.org/officeDocument/2006/relationships/slide" Target="slide40.xml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3.xml"/><Relationship Id="rId4" Type="http://schemas.openxmlformats.org/officeDocument/2006/relationships/image" Target="../media/image3.png"/><Relationship Id="rId9" Type="http://schemas.openxmlformats.org/officeDocument/2006/relationships/slide" Target="slide81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3" Type="http://schemas.openxmlformats.org/officeDocument/2006/relationships/slide" Target="slide40.xml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3.xml"/><Relationship Id="rId4" Type="http://schemas.openxmlformats.org/officeDocument/2006/relationships/image" Target="../media/image3.png"/><Relationship Id="rId9" Type="http://schemas.openxmlformats.org/officeDocument/2006/relationships/slide" Target="slide8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81.xml"/><Relationship Id="rId3" Type="http://schemas.openxmlformats.org/officeDocument/2006/relationships/image" Target="../media/image3.png"/><Relationship Id="rId7" Type="http://schemas.openxmlformats.org/officeDocument/2006/relationships/slide" Target="slide4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8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81.xml"/><Relationship Id="rId3" Type="http://schemas.openxmlformats.org/officeDocument/2006/relationships/slide" Target="slide45.xml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4.xml"/><Relationship Id="rId4" Type="http://schemas.openxmlformats.org/officeDocument/2006/relationships/image" Target="../media/image3.png"/><Relationship Id="rId9" Type="http://schemas.openxmlformats.org/officeDocument/2006/relationships/slide" Target="slide46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image" Target="../media/image3.png"/><Relationship Id="rId7" Type="http://schemas.openxmlformats.org/officeDocument/2006/relationships/slide" Target="slide8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4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image" Target="../media/image3.png"/><Relationship Id="rId7" Type="http://schemas.openxmlformats.org/officeDocument/2006/relationships/slide" Target="slide8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8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81.xml"/><Relationship Id="rId3" Type="http://schemas.openxmlformats.org/officeDocument/2006/relationships/slide" Target="slide50.xml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5.xml"/><Relationship Id="rId4" Type="http://schemas.openxmlformats.org/officeDocument/2006/relationships/image" Target="../media/image3.png"/><Relationship Id="rId9" Type="http://schemas.openxmlformats.org/officeDocument/2006/relationships/slide" Target="slide51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81.xml"/><Relationship Id="rId3" Type="http://schemas.openxmlformats.org/officeDocument/2006/relationships/slide" Target="slide50.xml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5.xml"/><Relationship Id="rId4" Type="http://schemas.openxmlformats.org/officeDocument/2006/relationships/image" Target="../media/image3.png"/><Relationship Id="rId9" Type="http://schemas.openxmlformats.org/officeDocument/2006/relationships/slide" Target="slide51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51.xml"/><Relationship Id="rId3" Type="http://schemas.openxmlformats.org/officeDocument/2006/relationships/image" Target="../media/image3.png"/><Relationship Id="rId7" Type="http://schemas.openxmlformats.org/officeDocument/2006/relationships/slide" Target="slide8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slide" Target="slide81.xml"/><Relationship Id="rId3" Type="http://schemas.openxmlformats.org/officeDocument/2006/relationships/slide" Target="slide48.xml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5.xml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slide" Target="slide56.xml"/><Relationship Id="rId3" Type="http://schemas.openxmlformats.org/officeDocument/2006/relationships/slide" Target="slide55.xml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6.xml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5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5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slide" Target="slide86.xml"/><Relationship Id="rId3" Type="http://schemas.openxmlformats.org/officeDocument/2006/relationships/slide" Target="slide60.xml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7.xml"/><Relationship Id="rId4" Type="http://schemas.openxmlformats.org/officeDocument/2006/relationships/image" Target="../media/image3.png"/><Relationship Id="rId9" Type="http://schemas.openxmlformats.org/officeDocument/2006/relationships/slide" Target="slide61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slide" Target="slide61.xml"/><Relationship Id="rId3" Type="http://schemas.openxmlformats.org/officeDocument/2006/relationships/image" Target="../media/image3.png"/><Relationship Id="rId7" Type="http://schemas.openxmlformats.org/officeDocument/2006/relationships/slide" Target="slide8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7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slide" Target="slide61.xml"/><Relationship Id="rId3" Type="http://schemas.openxmlformats.org/officeDocument/2006/relationships/image" Target="../media/image3.png"/><Relationship Id="rId7" Type="http://schemas.openxmlformats.org/officeDocument/2006/relationships/slide" Target="slide8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8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8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8.xml"/><Relationship Id="rId5" Type="http://schemas.openxmlformats.org/officeDocument/2006/relationships/image" Target="../media/image3.png"/><Relationship Id="rId10" Type="http://schemas.openxmlformats.org/officeDocument/2006/relationships/slide" Target="slide86.xml"/><Relationship Id="rId4" Type="http://schemas.openxmlformats.org/officeDocument/2006/relationships/slide" Target="slide65.xml"/><Relationship Id="rId9" Type="http://schemas.openxmlformats.org/officeDocument/2006/relationships/slide" Target="slide6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8.xml"/><Relationship Id="rId4" Type="http://schemas.openxmlformats.org/officeDocument/2006/relationships/image" Target="../media/image3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8.xml"/><Relationship Id="rId4" Type="http://schemas.openxmlformats.org/officeDocument/2006/relationships/image" Target="../media/image3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8.xml"/><Relationship Id="rId4" Type="http://schemas.openxmlformats.org/officeDocument/2006/relationships/image" Target="../media/image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9.xml"/><Relationship Id="rId5" Type="http://schemas.openxmlformats.org/officeDocument/2006/relationships/image" Target="../media/image3.png"/><Relationship Id="rId10" Type="http://schemas.openxmlformats.org/officeDocument/2006/relationships/slide" Target="slide71.xml"/><Relationship Id="rId4" Type="http://schemas.openxmlformats.org/officeDocument/2006/relationships/slide" Target="slide70.xml"/><Relationship Id="rId9" Type="http://schemas.openxmlformats.org/officeDocument/2006/relationships/slide" Target="slide86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9.xml"/><Relationship Id="rId4" Type="http://schemas.openxmlformats.org/officeDocument/2006/relationships/image" Target="../media/image3.png"/><Relationship Id="rId9" Type="http://schemas.openxmlformats.org/officeDocument/2006/relationships/slide" Target="slide86.xml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9.xml"/><Relationship Id="rId4" Type="http://schemas.openxmlformats.org/officeDocument/2006/relationships/image" Target="../media/image3.png"/><Relationship Id="rId9" Type="http://schemas.openxmlformats.org/officeDocument/2006/relationships/slide" Target="slide8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10.xml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77.xml"/><Relationship Id="rId4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slide" Target="slide86.xml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9.xml"/><Relationship Id="rId4" Type="http://schemas.openxmlformats.org/officeDocument/2006/relationships/image" Target="../media/image3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0.xml"/><Relationship Id="rId5" Type="http://schemas.openxmlformats.org/officeDocument/2006/relationships/image" Target="../media/image3.png"/><Relationship Id="rId10" Type="http://schemas.openxmlformats.org/officeDocument/2006/relationships/slide" Target="slide86.xml"/><Relationship Id="rId4" Type="http://schemas.openxmlformats.org/officeDocument/2006/relationships/slide" Target="slide75.xml"/><Relationship Id="rId9" Type="http://schemas.openxmlformats.org/officeDocument/2006/relationships/slide" Target="slide76.xml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slide" Target="slide76.xml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90.xml"/><Relationship Id="rId4" Type="http://schemas.openxmlformats.org/officeDocument/2006/relationships/image" Target="../media/image3.png"/><Relationship Id="rId9" Type="http://schemas.openxmlformats.org/officeDocument/2006/relationships/slide" Target="slide86.xm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slide" Target="slide76.xml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90.xml"/><Relationship Id="rId4" Type="http://schemas.openxmlformats.org/officeDocument/2006/relationships/image" Target="../media/image3.png"/><Relationship Id="rId9" Type="http://schemas.openxmlformats.org/officeDocument/2006/relationships/slide" Target="slide86.xm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slide" Target="slide86.xml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90.xml"/><Relationship Id="rId4" Type="http://schemas.openxmlformats.org/officeDocument/2006/relationships/image" Target="../media/image3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9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7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" Target="slide7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uegos.dpoppolo.com/wp-content/uploads/2010/08/logoquieresermillonar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Elipse">
            <a:hlinkClick r:id="" action="ppaction://hlinkshowjump?jump=nextslide"/>
          </p:cNvPr>
          <p:cNvSpPr/>
          <p:nvPr/>
        </p:nvSpPr>
        <p:spPr>
          <a:xfrm>
            <a:off x="3127" y="5523663"/>
            <a:ext cx="2304256" cy="1346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u="sng" dirty="0" smtClean="0"/>
              <a:t>INICIAR</a:t>
            </a:r>
            <a:endParaRPr lang="es-CO" b="1" u="sng" dirty="0"/>
          </a:p>
        </p:txBody>
      </p:sp>
      <p:sp>
        <p:nvSpPr>
          <p:cNvPr id="9" name="8 Elipse">
            <a:hlinkClick r:id="" action="ppaction://hlinkshowjump?jump=endshow"/>
          </p:cNvPr>
          <p:cNvSpPr/>
          <p:nvPr/>
        </p:nvSpPr>
        <p:spPr>
          <a:xfrm>
            <a:off x="6839744" y="5523663"/>
            <a:ext cx="2304256" cy="1346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u="sng" dirty="0" smtClean="0"/>
              <a:t>SALIR</a:t>
            </a:r>
            <a:endParaRPr lang="es-CO" b="1" u="sng" dirty="0"/>
          </a:p>
        </p:txBody>
      </p:sp>
    </p:spTree>
    <p:extLst>
      <p:ext uri="{BB962C8B-B14F-4D97-AF65-F5344CB8AC3E}">
        <p14:creationId xmlns:p14="http://schemas.microsoft.com/office/powerpoint/2010/main" val="225601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4.  $500</a:t>
            </a:r>
            <a:endParaRPr lang="es-CO" dirty="0"/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3.  $300</a:t>
            </a:r>
            <a:endParaRPr lang="es-CO" dirty="0"/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previousslide"/>
          </p:cNvPr>
          <p:cNvSpPr/>
          <p:nvPr/>
        </p:nvSpPr>
        <p:spPr>
          <a:xfrm>
            <a:off x="0" y="-7768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kilogramos son 5 quintales?</a:t>
            </a:r>
            <a:endParaRPr lang="es-CO" dirty="0"/>
          </a:p>
        </p:txBody>
      </p:sp>
      <p:sp>
        <p:nvSpPr>
          <p:cNvPr id="42" name="41 Terminador">
            <a:hlinkClick r:id="" action="ppaction://hlinkshowjump?jump=lastslide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2500 Kg</a:t>
            </a:r>
            <a:endParaRPr lang="es-CO" dirty="0"/>
          </a:p>
        </p:txBody>
      </p:sp>
      <p:sp>
        <p:nvSpPr>
          <p:cNvPr id="43" name="42 Terminador">
            <a:hlinkClick r:id="" action="ppaction://hlinkshowjump?jump=lastslide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25 Kg</a:t>
            </a:r>
            <a:endParaRPr lang="es-CO" dirty="0"/>
          </a:p>
        </p:txBody>
      </p:sp>
      <p:sp>
        <p:nvSpPr>
          <p:cNvPr id="44" name="43 Terminador">
            <a:hlinkClick r:id="" action="ppaction://hlinkshowjump?jump=lastslide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>
            <a:hlinkClick r:id="" action="ppaction://hlinkshowjump?jump=nextslide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250 Kg</a:t>
            </a:r>
            <a:endParaRPr lang="es-CO" dirty="0"/>
          </a:p>
        </p:txBody>
      </p:sp>
      <p:sp>
        <p:nvSpPr>
          <p:cNvPr id="30" name="29 Señal de prohibido"/>
          <p:cNvSpPr/>
          <p:nvPr/>
        </p:nvSpPr>
        <p:spPr>
          <a:xfrm>
            <a:off x="1455270" y="-15428"/>
            <a:ext cx="914400" cy="914400"/>
          </a:xfrm>
          <a:prstGeom prst="noSmoking">
            <a:avLst>
              <a:gd name="adj" fmla="val 830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1311396" y="3270148"/>
            <a:ext cx="457200" cy="805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Rectángulo"/>
          <p:cNvSpPr/>
          <p:nvPr/>
        </p:nvSpPr>
        <p:spPr>
          <a:xfrm>
            <a:off x="2453454" y="3571900"/>
            <a:ext cx="457200" cy="47898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Rectángulo"/>
          <p:cNvSpPr/>
          <p:nvPr/>
        </p:nvSpPr>
        <p:spPr>
          <a:xfrm>
            <a:off x="3647522" y="2699816"/>
            <a:ext cx="457200" cy="13761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Rectángulo"/>
          <p:cNvSpPr/>
          <p:nvPr/>
        </p:nvSpPr>
        <p:spPr>
          <a:xfrm>
            <a:off x="4716016" y="1794560"/>
            <a:ext cx="457200" cy="227228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1147901" y="2803040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484027" y="223815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2367705" y="3101517"/>
            <a:ext cx="6286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552521" y="1328202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0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4.  $500</a:t>
            </a:r>
            <a:endParaRPr lang="es-CO" dirty="0"/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3.  $300</a:t>
            </a:r>
            <a:endParaRPr lang="es-CO" dirty="0"/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kilogramos son 5 quintales?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2500 Kg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25 Kg</a:t>
            </a:r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250 Kg</a:t>
            </a:r>
            <a:endParaRPr lang="es-CO" dirty="0"/>
          </a:p>
        </p:txBody>
      </p:sp>
      <p:sp>
        <p:nvSpPr>
          <p:cNvPr id="30" name="29 Terminador">
            <a:hlinkClick r:id="" action="ppaction://hlinkshowjump?jump=nextslide"/>
          </p:cNvPr>
          <p:cNvSpPr/>
          <p:nvPr/>
        </p:nvSpPr>
        <p:spPr>
          <a:xfrm>
            <a:off x="1287321" y="1484784"/>
            <a:ext cx="4091014" cy="301752"/>
          </a:xfrm>
          <a:prstGeom prst="flowChartTerminator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PASAR A LA SIGUIENTE PREGUNTA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373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4.  $500</a:t>
            </a:r>
            <a:endParaRPr lang="es-CO" dirty="0"/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next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>
            <a:hlinkClick r:id="rId3" action="ppaction://hlinksldjump"/>
          </p:cNvPr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6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¿Cuántas arrobas son 7 toneladas?</a:t>
            </a:r>
            <a:endParaRPr lang="es-CO" dirty="0"/>
          </a:p>
        </p:txBody>
      </p:sp>
      <p:sp>
        <p:nvSpPr>
          <p:cNvPr id="42" name="41 Terminador">
            <a:hlinkClick r:id="rId9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560 ARROBAS</a:t>
            </a:r>
            <a:endParaRPr lang="es-CO" dirty="0"/>
          </a:p>
        </p:txBody>
      </p:sp>
      <p:sp>
        <p:nvSpPr>
          <p:cNvPr id="43" name="42 Terminador">
            <a:hlinkClick r:id="" action="ppaction://hlinkshowjump?jump=lastslide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56 ARROBAS</a:t>
            </a:r>
            <a:endParaRPr lang="es-CO" dirty="0"/>
          </a:p>
        </p:txBody>
      </p:sp>
      <p:sp>
        <p:nvSpPr>
          <p:cNvPr id="44" name="43 Terminador">
            <a:hlinkClick r:id="" action="ppaction://hlinkshowjump?jump=lastslide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50 ARROBAS</a:t>
            </a:r>
            <a:endParaRPr lang="es-CO" dirty="0"/>
          </a:p>
        </p:txBody>
      </p:sp>
      <p:sp>
        <p:nvSpPr>
          <p:cNvPr id="45" name="44 Terminador">
            <a:hlinkClick r:id="" action="ppaction://hlinkshowjump?jump=lastslide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500 ARROBAS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1160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4.  $500</a:t>
            </a:r>
            <a:endParaRPr lang="es-CO" dirty="0"/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>
            <a:hlinkClick r:id="" action="ppaction://hlinkshowjump?jump=nextslide"/>
          </p:cNvPr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¿Cuántas arrobas son 7 toneladas?</a:t>
            </a:r>
            <a:endParaRPr lang="es-CO" dirty="0"/>
          </a:p>
        </p:txBody>
      </p:sp>
      <p:sp>
        <p:nvSpPr>
          <p:cNvPr id="42" name="41 Terminador">
            <a:hlinkClick r:id="rId7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560 ARROBAS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5" name="44 Terminador">
            <a:hlinkClick r:id="" action="ppaction://hlinkshowjump?jump=lastslide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500 ARROBAS</a:t>
            </a:r>
            <a:endParaRPr lang="es-CO" dirty="0"/>
          </a:p>
        </p:txBody>
      </p:sp>
      <p:sp>
        <p:nvSpPr>
          <p:cNvPr id="3" name="2 Señal de prohibido"/>
          <p:cNvSpPr/>
          <p:nvPr/>
        </p:nvSpPr>
        <p:spPr>
          <a:xfrm>
            <a:off x="172616" y="0"/>
            <a:ext cx="914400" cy="914400"/>
          </a:xfrm>
          <a:prstGeom prst="noSmoking">
            <a:avLst>
              <a:gd name="adj" fmla="val 990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54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4.  $500</a:t>
            </a:r>
            <a:endParaRPr lang="es-CO" dirty="0"/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¿Cuántas arrobas son 7 toneladas?</a:t>
            </a:r>
            <a:endParaRPr lang="es-CO" dirty="0"/>
          </a:p>
        </p:txBody>
      </p:sp>
      <p:sp>
        <p:nvSpPr>
          <p:cNvPr id="42" name="41 Terminador">
            <a:hlinkClick r:id="rId7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560 ARROBAS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5" name="44 Terminador">
            <a:hlinkClick r:id="" action="ppaction://hlinkshowjump?jump=lastslide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500 ARROBAS</a:t>
            </a:r>
            <a:endParaRPr lang="es-CO" dirty="0"/>
          </a:p>
        </p:txBody>
      </p:sp>
      <p:sp>
        <p:nvSpPr>
          <p:cNvPr id="3" name="2 Señal de prohibido"/>
          <p:cNvSpPr/>
          <p:nvPr/>
        </p:nvSpPr>
        <p:spPr>
          <a:xfrm>
            <a:off x="172616" y="0"/>
            <a:ext cx="914400" cy="914400"/>
          </a:xfrm>
          <a:prstGeom prst="noSmoking">
            <a:avLst>
              <a:gd name="adj" fmla="val 990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0" name="29 Señal de prohibido"/>
          <p:cNvSpPr/>
          <p:nvPr/>
        </p:nvSpPr>
        <p:spPr>
          <a:xfrm>
            <a:off x="1455270" y="-46981"/>
            <a:ext cx="914400" cy="914400"/>
          </a:xfrm>
          <a:prstGeom prst="noSmoking">
            <a:avLst>
              <a:gd name="adj" fmla="val 990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1260776" y="3873652"/>
            <a:ext cx="457200" cy="19319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Rectángulo"/>
          <p:cNvSpPr/>
          <p:nvPr/>
        </p:nvSpPr>
        <p:spPr>
          <a:xfrm>
            <a:off x="2432720" y="2398064"/>
            <a:ext cx="457200" cy="16687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Rectángulo"/>
          <p:cNvSpPr/>
          <p:nvPr/>
        </p:nvSpPr>
        <p:spPr>
          <a:xfrm>
            <a:off x="3649528" y="2398064"/>
            <a:ext cx="457200" cy="16687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Rectángulo"/>
          <p:cNvSpPr/>
          <p:nvPr/>
        </p:nvSpPr>
        <p:spPr>
          <a:xfrm>
            <a:off x="4716016" y="3001568"/>
            <a:ext cx="457200" cy="10652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1206026" y="3411987"/>
            <a:ext cx="6286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2269225" y="1945436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486033" y="1936399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552521" y="2537838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60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4.  $500</a:t>
            </a:r>
            <a:endParaRPr lang="es-CO" dirty="0"/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previous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¿Cuántas arrobas son 7 toneladas?</a:t>
            </a:r>
            <a:endParaRPr lang="es-CO" dirty="0"/>
          </a:p>
        </p:txBody>
      </p:sp>
      <p:sp>
        <p:nvSpPr>
          <p:cNvPr id="42" name="41 Terminador">
            <a:hlinkClick r:id="" action="ppaction://hlinkshowjump?jump=nextslide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560 ARROBAS</a:t>
            </a:r>
            <a:endParaRPr lang="es-CO" dirty="0"/>
          </a:p>
        </p:txBody>
      </p:sp>
      <p:sp>
        <p:nvSpPr>
          <p:cNvPr id="43" name="42 Terminador">
            <a:hlinkClick r:id="" action="ppaction://hlinkshowjump?jump=lastslide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56 ARROBAS</a:t>
            </a:r>
            <a:endParaRPr lang="es-CO" dirty="0"/>
          </a:p>
        </p:txBody>
      </p:sp>
      <p:sp>
        <p:nvSpPr>
          <p:cNvPr id="44" name="43 Terminador">
            <a:hlinkClick r:id="" action="ppaction://hlinkshowjump?jump=lastslide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50 ARROBAS</a:t>
            </a:r>
            <a:endParaRPr lang="es-CO" dirty="0"/>
          </a:p>
        </p:txBody>
      </p:sp>
      <p:sp>
        <p:nvSpPr>
          <p:cNvPr id="45" name="44 Terminador">
            <a:hlinkClick r:id="" action="ppaction://hlinkshowjump?jump=lastslide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500 ARROBAS</a:t>
            </a:r>
            <a:endParaRPr lang="es-CO" dirty="0"/>
          </a:p>
        </p:txBody>
      </p:sp>
      <p:sp>
        <p:nvSpPr>
          <p:cNvPr id="30" name="29 Señal de prohibido"/>
          <p:cNvSpPr/>
          <p:nvPr/>
        </p:nvSpPr>
        <p:spPr>
          <a:xfrm>
            <a:off x="1455270" y="-46981"/>
            <a:ext cx="914400" cy="914400"/>
          </a:xfrm>
          <a:prstGeom prst="noSmoking">
            <a:avLst>
              <a:gd name="adj" fmla="val 990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1260776" y="3873652"/>
            <a:ext cx="457200" cy="19319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Rectángulo"/>
          <p:cNvSpPr/>
          <p:nvPr/>
        </p:nvSpPr>
        <p:spPr>
          <a:xfrm>
            <a:off x="2432720" y="2398064"/>
            <a:ext cx="457200" cy="16687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Rectángulo"/>
          <p:cNvSpPr/>
          <p:nvPr/>
        </p:nvSpPr>
        <p:spPr>
          <a:xfrm>
            <a:off x="3649528" y="2398064"/>
            <a:ext cx="457200" cy="16687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Rectángulo"/>
          <p:cNvSpPr/>
          <p:nvPr/>
        </p:nvSpPr>
        <p:spPr>
          <a:xfrm>
            <a:off x="4716016" y="3001568"/>
            <a:ext cx="457200" cy="10652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1206026" y="3411987"/>
            <a:ext cx="6286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2269225" y="1945436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486033" y="1936399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552521" y="2537838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64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4.  $500</a:t>
            </a:r>
            <a:endParaRPr lang="es-CO" dirty="0"/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¿Cuántas arrobas son 7 toneladas?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560 ARROBAS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56 ARROBAS</a:t>
            </a:r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50 ARROBAS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500 ARROBAS</a:t>
            </a:r>
            <a:endParaRPr lang="es-CO" dirty="0"/>
          </a:p>
        </p:txBody>
      </p:sp>
      <p:sp>
        <p:nvSpPr>
          <p:cNvPr id="29" name="28 Terminador">
            <a:hlinkClick r:id="" action="ppaction://hlinkshowjump?jump=nextslide"/>
          </p:cNvPr>
          <p:cNvSpPr/>
          <p:nvPr/>
        </p:nvSpPr>
        <p:spPr>
          <a:xfrm>
            <a:off x="1103573" y="1492808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PASAR A SIGUIENTE PREGUNTA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4662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next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>
            <a:hlinkClick r:id="rId3" action="ppaction://hlinksldjump"/>
          </p:cNvPr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quintales son 6 toneladas?</a:t>
            </a:r>
            <a:endParaRPr lang="es-CO" dirty="0"/>
          </a:p>
        </p:txBody>
      </p:sp>
      <p:sp>
        <p:nvSpPr>
          <p:cNvPr id="42" name="41 Terminador">
            <a:hlinkClick r:id="" action="ppaction://hlinkshowjump?jump=lastslide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60 QUINTALES</a:t>
            </a:r>
            <a:endParaRPr lang="es-CO" dirty="0"/>
          </a:p>
        </p:txBody>
      </p:sp>
      <p:sp>
        <p:nvSpPr>
          <p:cNvPr id="43" name="42 Terminador">
            <a:hlinkClick r:id="rId8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120 QUINTALES</a:t>
            </a:r>
            <a:endParaRPr lang="es-CO" dirty="0"/>
          </a:p>
        </p:txBody>
      </p:sp>
      <p:sp>
        <p:nvSpPr>
          <p:cNvPr id="44" name="43 Terminador">
            <a:hlinkClick r:id="" action="ppaction://hlinkshowjump?jump=lastslide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6 QUINTALES</a:t>
            </a:r>
            <a:endParaRPr lang="es-CO" dirty="0"/>
          </a:p>
        </p:txBody>
      </p:sp>
      <p:sp>
        <p:nvSpPr>
          <p:cNvPr id="45" name="44 Terminador">
            <a:hlinkClick r:id="" action="ppaction://hlinkshowjump?jump=lastslide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12 QUINTALES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1160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quintales son 6 toneladas?</a:t>
            </a:r>
            <a:endParaRPr lang="es-CO" dirty="0"/>
          </a:p>
        </p:txBody>
      </p:sp>
      <p:sp>
        <p:nvSpPr>
          <p:cNvPr id="42" name="41 Terminador">
            <a:hlinkClick r:id="" action="ppaction://hlinkshowjump?jump=lastslide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60 QUINTALES</a:t>
            </a:r>
            <a:endParaRPr lang="es-CO" dirty="0"/>
          </a:p>
        </p:txBody>
      </p:sp>
      <p:sp>
        <p:nvSpPr>
          <p:cNvPr id="43" name="42 Terminador">
            <a:hlinkClick r:id="rId7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120 QUINTALES</a:t>
            </a:r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3" name="2 Señal de prohibido"/>
          <p:cNvSpPr/>
          <p:nvPr/>
        </p:nvSpPr>
        <p:spPr>
          <a:xfrm>
            <a:off x="172616" y="-28235"/>
            <a:ext cx="914400" cy="914400"/>
          </a:xfrm>
          <a:prstGeom prst="noSmoking">
            <a:avLst>
              <a:gd name="adj" fmla="val 830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79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quintales son 6 toneladas?</a:t>
            </a:r>
            <a:endParaRPr lang="es-CO" dirty="0"/>
          </a:p>
        </p:txBody>
      </p:sp>
      <p:sp>
        <p:nvSpPr>
          <p:cNvPr id="42" name="41 Terminador">
            <a:hlinkClick r:id="" action="ppaction://hlinkshowjump?jump=lastslide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60 QUINTALES</a:t>
            </a:r>
            <a:endParaRPr lang="es-CO" dirty="0"/>
          </a:p>
        </p:txBody>
      </p:sp>
      <p:sp>
        <p:nvSpPr>
          <p:cNvPr id="43" name="42 Terminador">
            <a:hlinkClick r:id="rId7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120 QUINTALES</a:t>
            </a:r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3" name="2 Señal de prohibido"/>
          <p:cNvSpPr/>
          <p:nvPr/>
        </p:nvSpPr>
        <p:spPr>
          <a:xfrm>
            <a:off x="172616" y="-28235"/>
            <a:ext cx="914400" cy="914400"/>
          </a:xfrm>
          <a:prstGeom prst="noSmoking">
            <a:avLst>
              <a:gd name="adj" fmla="val 830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1311396" y="2096312"/>
            <a:ext cx="457200" cy="19796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Rectángulo"/>
          <p:cNvSpPr/>
          <p:nvPr/>
        </p:nvSpPr>
        <p:spPr>
          <a:xfrm>
            <a:off x="2519264" y="2398064"/>
            <a:ext cx="457200" cy="16264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Rectángulo"/>
          <p:cNvSpPr/>
          <p:nvPr/>
        </p:nvSpPr>
        <p:spPr>
          <a:xfrm>
            <a:off x="3649528" y="3571900"/>
            <a:ext cx="457200" cy="5040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Rectángulo"/>
          <p:cNvSpPr/>
          <p:nvPr/>
        </p:nvSpPr>
        <p:spPr>
          <a:xfrm>
            <a:off x="4716016" y="2699816"/>
            <a:ext cx="457200" cy="13761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Señal de prohibido"/>
          <p:cNvSpPr/>
          <p:nvPr/>
        </p:nvSpPr>
        <p:spPr>
          <a:xfrm>
            <a:off x="1455270" y="-26328"/>
            <a:ext cx="914400" cy="914400"/>
          </a:xfrm>
          <a:prstGeom prst="noSmoking">
            <a:avLst>
              <a:gd name="adj" fmla="val 830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1128280" y="1634647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2355769" y="1936399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32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563779" y="3102722"/>
            <a:ext cx="6286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552521" y="2237690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67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2.  $200</a:t>
            </a:r>
            <a:endParaRPr lang="es-CO" dirty="0"/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4.  $500</a:t>
            </a:r>
            <a:endParaRPr lang="es-CO" dirty="0"/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3.  $300</a:t>
            </a:r>
            <a:endParaRPr lang="es-CO" dirty="0"/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next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>
            <a:hlinkClick r:id="rId3" action="ppaction://hlinksldjump"/>
          </p:cNvPr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¿en que imperios antiguos se vieron las primeras manifestaciones de registros contables?</a:t>
            </a:r>
            <a:endParaRPr lang="es-CO" dirty="0"/>
          </a:p>
        </p:txBody>
      </p:sp>
      <p:sp>
        <p:nvSpPr>
          <p:cNvPr id="42" name="41 Terminador">
            <a:hlinkClick r:id="" action="ppaction://hlinkshowjump?jump=lastslide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IMPERIO INCA, ROMA Y IRAN</a:t>
            </a:r>
            <a:endParaRPr lang="es-CO" dirty="0"/>
          </a:p>
        </p:txBody>
      </p:sp>
      <p:sp>
        <p:nvSpPr>
          <p:cNvPr id="43" name="42 Terminador">
            <a:hlinkClick r:id="" action="ppaction://hlinkshowjump?jump=lastslide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ROMA, ETIOPIA Y SIRIA</a:t>
            </a:r>
            <a:endParaRPr lang="es-CO" dirty="0"/>
          </a:p>
        </p:txBody>
      </p:sp>
      <p:sp>
        <p:nvSpPr>
          <p:cNvPr id="44" name="43 Terminador">
            <a:hlinkClick r:id="rId7" action="ppaction://hlinksldjump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IMPERIO INCA, EGIPTO Y ROMA</a:t>
            </a:r>
            <a:endParaRPr lang="es-CO" dirty="0"/>
          </a:p>
        </p:txBody>
      </p:sp>
      <p:sp>
        <p:nvSpPr>
          <p:cNvPr id="45" name="44 Terminador">
            <a:hlinkClick r:id="" action="ppaction://hlinkshowjump?jump=lastslide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EGIPTO, SIRIA ROMA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598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previous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quintales son 6 toneladas?</a:t>
            </a:r>
            <a:endParaRPr lang="es-CO" dirty="0"/>
          </a:p>
        </p:txBody>
      </p:sp>
      <p:sp>
        <p:nvSpPr>
          <p:cNvPr id="42" name="41 Terminador">
            <a:hlinkClick r:id="" action="ppaction://hlinkshowjump?jump=lastslide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60 QUINTALES</a:t>
            </a:r>
            <a:endParaRPr lang="es-CO" dirty="0"/>
          </a:p>
        </p:txBody>
      </p:sp>
      <p:sp>
        <p:nvSpPr>
          <p:cNvPr id="43" name="42 Terminador">
            <a:hlinkClick r:id="rId7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120 QUINTALES</a:t>
            </a:r>
            <a:endParaRPr lang="es-CO" dirty="0"/>
          </a:p>
        </p:txBody>
      </p:sp>
      <p:sp>
        <p:nvSpPr>
          <p:cNvPr id="44" name="43 Terminador">
            <a:hlinkClick r:id="" action="ppaction://hlinkshowjump?jump=lastslide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6 QUINTALES</a:t>
            </a:r>
            <a:endParaRPr lang="es-CO" dirty="0"/>
          </a:p>
        </p:txBody>
      </p:sp>
      <p:sp>
        <p:nvSpPr>
          <p:cNvPr id="45" name="44 Terminador">
            <a:hlinkClick r:id="" action="ppaction://hlinkshowjump?jump=lastslide"/>
          </p:cNvPr>
          <p:cNvSpPr/>
          <p:nvPr/>
        </p:nvSpPr>
        <p:spPr>
          <a:xfrm>
            <a:off x="484147" y="6367608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12 QUINTALES</a:t>
            </a:r>
            <a:endParaRPr lang="es-CO" dirty="0"/>
          </a:p>
        </p:txBody>
      </p:sp>
      <p:sp>
        <p:nvSpPr>
          <p:cNvPr id="30" name="29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1311396" y="2096312"/>
            <a:ext cx="457200" cy="19796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Rectángulo"/>
          <p:cNvSpPr/>
          <p:nvPr/>
        </p:nvSpPr>
        <p:spPr>
          <a:xfrm>
            <a:off x="2519264" y="2398064"/>
            <a:ext cx="457200" cy="16264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Rectángulo"/>
          <p:cNvSpPr/>
          <p:nvPr/>
        </p:nvSpPr>
        <p:spPr>
          <a:xfrm>
            <a:off x="3649528" y="3571900"/>
            <a:ext cx="457200" cy="5040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Rectángulo"/>
          <p:cNvSpPr/>
          <p:nvPr/>
        </p:nvSpPr>
        <p:spPr>
          <a:xfrm>
            <a:off x="4716016" y="2699816"/>
            <a:ext cx="457200" cy="13761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Señal de prohibido"/>
          <p:cNvSpPr/>
          <p:nvPr/>
        </p:nvSpPr>
        <p:spPr>
          <a:xfrm>
            <a:off x="1455270" y="-26328"/>
            <a:ext cx="914400" cy="914400"/>
          </a:xfrm>
          <a:prstGeom prst="noSmoking">
            <a:avLst>
              <a:gd name="adj" fmla="val 830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1128280" y="1634647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2355769" y="1936399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32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563779" y="3102722"/>
            <a:ext cx="6286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552521" y="2237690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789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quintales son 6 toneladas?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60 QUINTALES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120 QUINTALES</a:t>
            </a:r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6 QUINTALES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12 QUINTALES</a:t>
            </a:r>
            <a:endParaRPr lang="es-CO" dirty="0"/>
          </a:p>
        </p:txBody>
      </p:sp>
      <p:sp>
        <p:nvSpPr>
          <p:cNvPr id="29" name="28 Terminador">
            <a:hlinkClick r:id="" action="ppaction://hlinkshowjump?jump=nextslide"/>
          </p:cNvPr>
          <p:cNvSpPr/>
          <p:nvPr/>
        </p:nvSpPr>
        <p:spPr>
          <a:xfrm>
            <a:off x="1403648" y="1492808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PASAR A LA SIGUIENTE PREGUNTA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7066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next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kilogramos son 24 arrobas?</a:t>
            </a:r>
            <a:endParaRPr lang="es-CO" dirty="0"/>
          </a:p>
        </p:txBody>
      </p:sp>
      <p:sp>
        <p:nvSpPr>
          <p:cNvPr id="42" name="41 Terminador">
            <a:hlinkClick r:id="rId8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300 Kg</a:t>
            </a:r>
            <a:endParaRPr lang="es-CO" dirty="0"/>
          </a:p>
        </p:txBody>
      </p:sp>
      <p:sp>
        <p:nvSpPr>
          <p:cNvPr id="43" name="42 Terminador">
            <a:hlinkClick r:id="" action="ppaction://hlinkshowjump?jump=lastslide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600 Kg</a:t>
            </a:r>
            <a:endParaRPr lang="es-CO" dirty="0"/>
          </a:p>
        </p:txBody>
      </p:sp>
      <p:sp>
        <p:nvSpPr>
          <p:cNvPr id="44" name="43 Terminador">
            <a:hlinkClick r:id="" action="ppaction://hlinkshowjump?jump=lastslide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>
            <a:hlinkClick r:id="" action="ppaction://hlinkshowjump?jump=lastslide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360 Kg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1160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kilogramos son 24 arrobas?</a:t>
            </a:r>
            <a:endParaRPr lang="es-CO" dirty="0"/>
          </a:p>
        </p:txBody>
      </p:sp>
      <p:sp>
        <p:nvSpPr>
          <p:cNvPr id="42" name="41 Terminador">
            <a:hlinkClick r:id="rId7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300 Kg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4" name="43 Terminador">
            <a:hlinkClick r:id="" action="ppaction://hlinkshowjump?jump=lastslide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3" name="2 Señal de prohibido"/>
          <p:cNvSpPr/>
          <p:nvPr/>
        </p:nvSpPr>
        <p:spPr>
          <a:xfrm>
            <a:off x="172616" y="0"/>
            <a:ext cx="914400" cy="914400"/>
          </a:xfrm>
          <a:prstGeom prst="noSmoking">
            <a:avLst>
              <a:gd name="adj" fmla="val 819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kilogramos son 24 arrobas?</a:t>
            </a:r>
            <a:endParaRPr lang="es-CO" dirty="0"/>
          </a:p>
        </p:txBody>
      </p:sp>
      <p:sp>
        <p:nvSpPr>
          <p:cNvPr id="42" name="41 Terminador">
            <a:hlinkClick r:id="rId7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300 Kg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4" name="43 Terminador">
            <a:hlinkClick r:id="" action="ppaction://hlinkshowjump?jump=lastslide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29" name="28 Señal de prohibido"/>
          <p:cNvSpPr/>
          <p:nvPr/>
        </p:nvSpPr>
        <p:spPr>
          <a:xfrm>
            <a:off x="172616" y="0"/>
            <a:ext cx="914400" cy="914400"/>
          </a:xfrm>
          <a:prstGeom prst="noSmoking">
            <a:avLst>
              <a:gd name="adj" fmla="val 819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0" name="29 Señal de prohibido"/>
          <p:cNvSpPr/>
          <p:nvPr/>
        </p:nvSpPr>
        <p:spPr>
          <a:xfrm>
            <a:off x="1455270" y="-25096"/>
            <a:ext cx="914400" cy="914400"/>
          </a:xfrm>
          <a:prstGeom prst="noSmoking">
            <a:avLst>
              <a:gd name="adj" fmla="val 819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" name="2 Rectángulo"/>
          <p:cNvSpPr/>
          <p:nvPr/>
        </p:nvSpPr>
        <p:spPr>
          <a:xfrm>
            <a:off x="1311396" y="3571900"/>
            <a:ext cx="457200" cy="4949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Rectángulo"/>
          <p:cNvSpPr/>
          <p:nvPr/>
        </p:nvSpPr>
        <p:spPr>
          <a:xfrm>
            <a:off x="2507606" y="2398064"/>
            <a:ext cx="457200" cy="16687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Rectángulo"/>
          <p:cNvSpPr/>
          <p:nvPr/>
        </p:nvSpPr>
        <p:spPr>
          <a:xfrm>
            <a:off x="3632183" y="3001568"/>
            <a:ext cx="457200" cy="10652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4716016" y="2398064"/>
            <a:ext cx="457200" cy="16687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"/>
          <p:cNvSpPr/>
          <p:nvPr/>
        </p:nvSpPr>
        <p:spPr>
          <a:xfrm>
            <a:off x="1223168" y="3110235"/>
            <a:ext cx="6286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468688" y="2536734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344111" y="1927179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4552521" y="1927180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28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previous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kilogramos son 24 arrobas?</a:t>
            </a:r>
            <a:endParaRPr lang="es-CO" dirty="0"/>
          </a:p>
        </p:txBody>
      </p:sp>
      <p:sp>
        <p:nvSpPr>
          <p:cNvPr id="42" name="41 Terminador">
            <a:hlinkClick r:id="" action="ppaction://hlinkshowjump?jump=nextslide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300 Kg</a:t>
            </a:r>
            <a:endParaRPr lang="es-CO" dirty="0"/>
          </a:p>
        </p:txBody>
      </p:sp>
      <p:sp>
        <p:nvSpPr>
          <p:cNvPr id="43" name="42 Terminador">
            <a:hlinkClick r:id="" action="ppaction://hlinkshowjump?jump=lastslide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600 Kg</a:t>
            </a:r>
            <a:endParaRPr lang="es-CO" dirty="0"/>
          </a:p>
        </p:txBody>
      </p:sp>
      <p:sp>
        <p:nvSpPr>
          <p:cNvPr id="44" name="43 Terminador">
            <a:hlinkClick r:id="" action="ppaction://hlinkshowjump?jump=lastslide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>
            <a:hlinkClick r:id="" action="ppaction://hlinkshowjump?jump=lastslide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360 Kg</a:t>
            </a:r>
            <a:endParaRPr lang="es-CO" dirty="0"/>
          </a:p>
        </p:txBody>
      </p:sp>
      <p:sp>
        <p:nvSpPr>
          <p:cNvPr id="29" name="28 Señal de prohibido"/>
          <p:cNvSpPr/>
          <p:nvPr/>
        </p:nvSpPr>
        <p:spPr>
          <a:xfrm>
            <a:off x="1455270" y="-26329"/>
            <a:ext cx="914400" cy="914400"/>
          </a:xfrm>
          <a:prstGeom prst="noSmoking">
            <a:avLst>
              <a:gd name="adj" fmla="val 819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" name="2 Rectángulo"/>
          <p:cNvSpPr/>
          <p:nvPr/>
        </p:nvSpPr>
        <p:spPr>
          <a:xfrm>
            <a:off x="1311396" y="3571900"/>
            <a:ext cx="457200" cy="4949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Rectángulo"/>
          <p:cNvSpPr/>
          <p:nvPr/>
        </p:nvSpPr>
        <p:spPr>
          <a:xfrm>
            <a:off x="2507606" y="2398064"/>
            <a:ext cx="457200" cy="16687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Rectángulo"/>
          <p:cNvSpPr/>
          <p:nvPr/>
        </p:nvSpPr>
        <p:spPr>
          <a:xfrm>
            <a:off x="3632183" y="3001568"/>
            <a:ext cx="457200" cy="10652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4716016" y="2398064"/>
            <a:ext cx="457200" cy="16687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"/>
          <p:cNvSpPr/>
          <p:nvPr/>
        </p:nvSpPr>
        <p:spPr>
          <a:xfrm>
            <a:off x="1223168" y="3110235"/>
            <a:ext cx="6286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468688" y="2536734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344111" y="1927179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4552521" y="1927180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084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kilogramos son 24 arrobas?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300 </a:t>
            </a:r>
            <a:r>
              <a:rPr lang="es-ES" dirty="0"/>
              <a:t>K</a:t>
            </a:r>
            <a:r>
              <a:rPr lang="es-ES" dirty="0" smtClean="0"/>
              <a:t>g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600 Kg</a:t>
            </a:r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360 Kg</a:t>
            </a:r>
            <a:endParaRPr lang="es-CO" dirty="0"/>
          </a:p>
        </p:txBody>
      </p:sp>
      <p:sp>
        <p:nvSpPr>
          <p:cNvPr id="29" name="28 Terminador">
            <a:hlinkClick r:id="" action="ppaction://hlinkshowjump?jump=nextslide"/>
          </p:cNvPr>
          <p:cNvSpPr/>
          <p:nvPr/>
        </p:nvSpPr>
        <p:spPr>
          <a:xfrm>
            <a:off x="1103573" y="1492808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PASAR A SIGUIENTE PREGUNTA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128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next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¿Cuántas libras son 7 arrobas?</a:t>
            </a:r>
            <a:endParaRPr lang="es-CO" dirty="0"/>
          </a:p>
        </p:txBody>
      </p:sp>
      <p:sp>
        <p:nvSpPr>
          <p:cNvPr id="42" name="41 Terminador">
            <a:hlinkClick r:id="rId5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87 ½ 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43" name="42 Terminador">
            <a:hlinkClick r:id="rId5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70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44" name="43 Terminador">
            <a:hlinkClick r:id="rId8" action="ppaction://hlinksldjump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>
            <a:hlinkClick r:id="rId5" action="ppaction://hlinksldjump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140 </a:t>
            </a:r>
            <a:r>
              <a:rPr lang="es-ES" dirty="0" err="1" smtClean="0"/>
              <a:t>lbs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150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¿Cuántas libras son 7 arrobas?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3" name="42 Terminador">
            <a:hlinkClick r:id="rId4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70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44" name="43 Terminador">
            <a:hlinkClick r:id="rId7" action="ppaction://hlinksldjump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3" name="2 Señal de prohibido"/>
          <p:cNvSpPr/>
          <p:nvPr/>
        </p:nvSpPr>
        <p:spPr>
          <a:xfrm>
            <a:off x="172616" y="-11278"/>
            <a:ext cx="914400" cy="914400"/>
          </a:xfrm>
          <a:prstGeom prst="noSmoking">
            <a:avLst>
              <a:gd name="adj" fmla="val 827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37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¿Cuántas libras son 7 arrobas?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3" name="42 Terminador">
            <a:hlinkClick r:id="rId4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70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44" name="43 Terminador">
            <a:hlinkClick r:id="rId7" action="ppaction://hlinksldjump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29" name="28 Señal de prohibido"/>
          <p:cNvSpPr/>
          <p:nvPr/>
        </p:nvSpPr>
        <p:spPr>
          <a:xfrm>
            <a:off x="172616" y="-11278"/>
            <a:ext cx="914400" cy="914400"/>
          </a:xfrm>
          <a:prstGeom prst="noSmoking">
            <a:avLst>
              <a:gd name="adj" fmla="val 827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0" name="29 Señal de prohibido"/>
          <p:cNvSpPr/>
          <p:nvPr/>
        </p:nvSpPr>
        <p:spPr>
          <a:xfrm>
            <a:off x="1432248" y="-46981"/>
            <a:ext cx="914400" cy="914400"/>
          </a:xfrm>
          <a:prstGeom prst="noSmoking">
            <a:avLst>
              <a:gd name="adj" fmla="val 827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2" name="31 Rectángulo"/>
          <p:cNvSpPr/>
          <p:nvPr/>
        </p:nvSpPr>
        <p:spPr>
          <a:xfrm>
            <a:off x="1133282" y="1921649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2273850" y="2841655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486033" y="2235466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4497414" y="2235466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96777" y="2398064"/>
            <a:ext cx="457200" cy="16718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2437345" y="3303320"/>
            <a:ext cx="457200" cy="76657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"/>
          <p:cNvSpPr/>
          <p:nvPr/>
        </p:nvSpPr>
        <p:spPr>
          <a:xfrm>
            <a:off x="3649528" y="2699816"/>
            <a:ext cx="457200" cy="13700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4660910" y="2699816"/>
            <a:ext cx="457200" cy="13700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837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2.  $200</a:t>
            </a:r>
            <a:endParaRPr lang="es-CO" dirty="0"/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4.  $500</a:t>
            </a:r>
            <a:endParaRPr lang="es-CO" dirty="0"/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3.  $300</a:t>
            </a:r>
            <a:endParaRPr lang="es-CO" dirty="0"/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>
            <a:hlinkClick r:id="rId3" action="ppaction://hlinksldjump"/>
          </p:cNvPr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>
            <a:hlinkClick r:id="" action="ppaction://hlinkshowjump?jump=firstslide"/>
          </p:cNvPr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¿en que imperios antiguos se vieron las primeras manifestaciones de registros contables?</a:t>
            </a:r>
            <a:endParaRPr lang="es-CO" dirty="0" smtClean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3" name="42 Terminador">
            <a:hlinkClick r:id="" action="ppaction://hlinkshowjump?jump=lastslide"/>
            <a:hlinkHover r:id="" action="ppaction://hlinkshowjump?jump=nextslide"/>
          </p:cNvPr>
          <p:cNvSpPr/>
          <p:nvPr/>
        </p:nvSpPr>
        <p:spPr>
          <a:xfrm>
            <a:off x="484147" y="5845814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ROMA, ETIOPIA Y SIRIA</a:t>
            </a:r>
            <a:endParaRPr lang="es-CO" dirty="0" smtClean="0"/>
          </a:p>
        </p:txBody>
      </p:sp>
      <p:sp>
        <p:nvSpPr>
          <p:cNvPr id="44" name="43 Terminador">
            <a:hlinkClick r:id="rId7" action="ppaction://hlinksldjump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IMPERIO INCA, EGIPTO Y ROMA</a:t>
            </a:r>
            <a:endParaRPr lang="es-CO" dirty="0" smtClean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3" name="2 Señal de prohibido"/>
          <p:cNvSpPr/>
          <p:nvPr/>
        </p:nvSpPr>
        <p:spPr>
          <a:xfrm>
            <a:off x="172616" y="-26329"/>
            <a:ext cx="914400" cy="914400"/>
          </a:xfrm>
          <a:prstGeom prst="noSmoking">
            <a:avLst>
              <a:gd name="adj" fmla="val 948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60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previous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¿Cuántas libras son 7 arrobas?</a:t>
            </a:r>
            <a:endParaRPr lang="es-CO" dirty="0"/>
          </a:p>
        </p:txBody>
      </p:sp>
      <p:sp>
        <p:nvSpPr>
          <p:cNvPr id="42" name="41 Terminador">
            <a:hlinkClick r:id="rId4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87 ½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43" name="42 Terminador">
            <a:hlinkClick r:id="rId4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70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44" name="43 Terminador">
            <a:hlinkClick r:id="rId7" action="ppaction://hlinksldjump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>
            <a:hlinkClick r:id="rId4" action="ppaction://hlinksldjump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c)140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30" name="29 Señal de prohibido"/>
          <p:cNvSpPr/>
          <p:nvPr/>
        </p:nvSpPr>
        <p:spPr>
          <a:xfrm>
            <a:off x="1432248" y="-46981"/>
            <a:ext cx="914400" cy="914400"/>
          </a:xfrm>
          <a:prstGeom prst="noSmoking">
            <a:avLst>
              <a:gd name="adj" fmla="val 827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2" name="31 Rectángulo"/>
          <p:cNvSpPr/>
          <p:nvPr/>
        </p:nvSpPr>
        <p:spPr>
          <a:xfrm>
            <a:off x="1133282" y="1921649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2273850" y="2841655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486033" y="2235466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4497414" y="2235466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96777" y="2398064"/>
            <a:ext cx="457200" cy="16718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2437345" y="3303320"/>
            <a:ext cx="457200" cy="76657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"/>
          <p:cNvSpPr/>
          <p:nvPr/>
        </p:nvSpPr>
        <p:spPr>
          <a:xfrm>
            <a:off x="3649528" y="2699816"/>
            <a:ext cx="457200" cy="13700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4660910" y="2699816"/>
            <a:ext cx="457200" cy="13700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042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¿Cuántas libras son 7 arrobas?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87 ½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70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140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29" name="28 Terminador">
            <a:hlinkClick r:id="" action="ppaction://hlinkshowjump?jump=nextslide"/>
          </p:cNvPr>
          <p:cNvSpPr/>
          <p:nvPr/>
        </p:nvSpPr>
        <p:spPr>
          <a:xfrm>
            <a:off x="1259632" y="1492808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mtClean="0"/>
              <a:t>PASAR A SIGUIENTE PREGUNTA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2837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next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¿Cuál es el 28% de $145000?</a:t>
            </a:r>
            <a:endParaRPr lang="es-CO" dirty="0"/>
          </a:p>
        </p:txBody>
      </p:sp>
      <p:sp>
        <p:nvSpPr>
          <p:cNvPr id="42" name="41 Terminador">
            <a:hlinkClick r:id="rId8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$45000</a:t>
            </a:r>
            <a:endParaRPr lang="es-CO" dirty="0"/>
          </a:p>
        </p:txBody>
      </p:sp>
      <p:sp>
        <p:nvSpPr>
          <p:cNvPr id="43" name="42 Terminador">
            <a:hlinkClick r:id="rId9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$40600</a:t>
            </a:r>
            <a:endParaRPr lang="es-CO" dirty="0"/>
          </a:p>
        </p:txBody>
      </p:sp>
      <p:sp>
        <p:nvSpPr>
          <p:cNvPr id="44" name="43 Terminador">
            <a:hlinkClick r:id="rId8" action="ppaction://hlinksldjump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$38000</a:t>
            </a:r>
            <a:endParaRPr lang="es-CO" dirty="0"/>
          </a:p>
        </p:txBody>
      </p:sp>
      <p:sp>
        <p:nvSpPr>
          <p:cNvPr id="45" name="44 Terminador">
            <a:hlinkClick r:id="rId8" action="ppaction://hlinksldjump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$32000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353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¿Cuál es el 28% de $145000?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3" name="42 Terminador">
            <a:hlinkClick r:id="rId8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$40600</a:t>
            </a:r>
            <a:endParaRPr lang="es-CO" dirty="0"/>
          </a:p>
        </p:txBody>
      </p:sp>
      <p:sp>
        <p:nvSpPr>
          <p:cNvPr id="44" name="43 Terminador">
            <a:hlinkClick r:id="rId9" action="ppaction://hlinksldjump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$38000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3" name="2 Señal de prohibido"/>
          <p:cNvSpPr/>
          <p:nvPr/>
        </p:nvSpPr>
        <p:spPr>
          <a:xfrm>
            <a:off x="172616" y="0"/>
            <a:ext cx="914400" cy="914400"/>
          </a:xfrm>
          <a:prstGeom prst="noSmoking">
            <a:avLst>
              <a:gd name="adj" fmla="val 764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3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¿Cuál es el 28% de $145000?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3" name="42 Terminador">
            <a:hlinkClick r:id="rId7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$40600</a:t>
            </a:r>
            <a:endParaRPr lang="es-CO" dirty="0"/>
          </a:p>
        </p:txBody>
      </p:sp>
      <p:sp>
        <p:nvSpPr>
          <p:cNvPr id="44" name="43 Terminador">
            <a:hlinkClick r:id="rId8" action="ppaction://hlinksldjump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$38000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29" name="28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0" name="29 Rectángulo"/>
          <p:cNvSpPr/>
          <p:nvPr/>
        </p:nvSpPr>
        <p:spPr>
          <a:xfrm>
            <a:off x="1147901" y="1921649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2330818" y="3152444"/>
            <a:ext cx="6286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575160" y="2539902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3486033" y="2808483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311396" y="2398064"/>
            <a:ext cx="457200" cy="16687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Rectángulo"/>
          <p:cNvSpPr/>
          <p:nvPr/>
        </p:nvSpPr>
        <p:spPr>
          <a:xfrm>
            <a:off x="2416567" y="3614216"/>
            <a:ext cx="457200" cy="457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Rectángulo"/>
          <p:cNvSpPr/>
          <p:nvPr/>
        </p:nvSpPr>
        <p:spPr>
          <a:xfrm>
            <a:off x="3649528" y="3303320"/>
            <a:ext cx="457200" cy="7680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4738656" y="3001568"/>
            <a:ext cx="457200" cy="10698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Señal de prohibido"/>
          <p:cNvSpPr/>
          <p:nvPr/>
        </p:nvSpPr>
        <p:spPr>
          <a:xfrm>
            <a:off x="172616" y="0"/>
            <a:ext cx="914400" cy="914400"/>
          </a:xfrm>
          <a:prstGeom prst="noSmoking">
            <a:avLst>
              <a:gd name="adj" fmla="val 764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46" name="45 Señal de prohibido"/>
          <p:cNvSpPr/>
          <p:nvPr/>
        </p:nvSpPr>
        <p:spPr>
          <a:xfrm>
            <a:off x="1474891" y="-46981"/>
            <a:ext cx="914400" cy="914400"/>
          </a:xfrm>
          <a:prstGeom prst="noSmoking">
            <a:avLst>
              <a:gd name="adj" fmla="val 764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3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previous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¿Cuál es el 28% de $145000?</a:t>
            </a:r>
            <a:endParaRPr lang="es-CO" dirty="0"/>
          </a:p>
        </p:txBody>
      </p:sp>
      <p:sp>
        <p:nvSpPr>
          <p:cNvPr id="42" name="41 Terminador">
            <a:hlinkClick r:id="rId7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$45000</a:t>
            </a:r>
            <a:endParaRPr lang="es-CO" dirty="0"/>
          </a:p>
        </p:txBody>
      </p:sp>
      <p:sp>
        <p:nvSpPr>
          <p:cNvPr id="43" name="42 Terminador">
            <a:hlinkClick r:id="" action="ppaction://hlinkshowjump?jump=nextslide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$40600</a:t>
            </a:r>
            <a:endParaRPr lang="es-CO" dirty="0"/>
          </a:p>
        </p:txBody>
      </p:sp>
      <p:sp>
        <p:nvSpPr>
          <p:cNvPr id="44" name="43 Terminador">
            <a:hlinkClick r:id="rId7" action="ppaction://hlinksldjump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$38000</a:t>
            </a:r>
            <a:endParaRPr lang="es-CO" dirty="0"/>
          </a:p>
        </p:txBody>
      </p:sp>
      <p:sp>
        <p:nvSpPr>
          <p:cNvPr id="45" name="44 Terminador">
            <a:hlinkClick r:id="rId7" action="ppaction://hlinksldjump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$32000</a:t>
            </a:r>
            <a:endParaRPr lang="es-CO" dirty="0"/>
          </a:p>
        </p:txBody>
      </p:sp>
      <p:sp>
        <p:nvSpPr>
          <p:cNvPr id="29" name="28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0" name="29 Rectángulo"/>
          <p:cNvSpPr/>
          <p:nvPr/>
        </p:nvSpPr>
        <p:spPr>
          <a:xfrm>
            <a:off x="1147901" y="1921649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2330818" y="3152444"/>
            <a:ext cx="6286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575160" y="2539903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3486033" y="2808483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311396" y="2398064"/>
            <a:ext cx="457200" cy="16687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Rectángulo"/>
          <p:cNvSpPr/>
          <p:nvPr/>
        </p:nvSpPr>
        <p:spPr>
          <a:xfrm>
            <a:off x="2416567" y="3614216"/>
            <a:ext cx="457200" cy="457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Rectángulo"/>
          <p:cNvSpPr/>
          <p:nvPr/>
        </p:nvSpPr>
        <p:spPr>
          <a:xfrm>
            <a:off x="3649528" y="3270148"/>
            <a:ext cx="457200" cy="80126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4738656" y="3001568"/>
            <a:ext cx="457200" cy="10698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Señal de prohibido"/>
          <p:cNvSpPr/>
          <p:nvPr/>
        </p:nvSpPr>
        <p:spPr>
          <a:xfrm>
            <a:off x="1474891" y="-46981"/>
            <a:ext cx="914400" cy="914400"/>
          </a:xfrm>
          <a:prstGeom prst="noSmoking">
            <a:avLst>
              <a:gd name="adj" fmla="val 764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8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¿Cuál es el 28% de $145000?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$45000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$40600</a:t>
            </a:r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$38000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$32000</a:t>
            </a:r>
            <a:endParaRPr lang="es-CO" dirty="0"/>
          </a:p>
        </p:txBody>
      </p:sp>
      <p:sp>
        <p:nvSpPr>
          <p:cNvPr id="29" name="28 Terminador">
            <a:hlinkClick r:id="" action="ppaction://hlinkshowjump?jump=nextslide"/>
          </p:cNvPr>
          <p:cNvSpPr/>
          <p:nvPr/>
        </p:nvSpPr>
        <p:spPr>
          <a:xfrm>
            <a:off x="658126" y="1492260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PASAR A LA SIGUIENTE PREGUNTA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833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next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¿Cuántas libras son 8 quintales?</a:t>
            </a:r>
            <a:endParaRPr lang="es-CO" dirty="0"/>
          </a:p>
        </p:txBody>
      </p:sp>
      <p:sp>
        <p:nvSpPr>
          <p:cNvPr id="42" name="41 Terminador">
            <a:hlinkClick r:id="rId8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800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43" name="42 Terminador">
            <a:hlinkClick r:id="rId9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80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44" name="43 Terminador">
            <a:hlinkClick r:id="rId9" action="ppaction://hlinksldjump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40 </a:t>
            </a:r>
            <a:r>
              <a:rPr lang="es-ES" dirty="0" err="1" smtClean="0"/>
              <a:t>lbs</a:t>
            </a:r>
            <a:r>
              <a:rPr lang="es-ES" dirty="0" smtClean="0"/>
              <a:t> </a:t>
            </a:r>
            <a:endParaRPr lang="es-CO" dirty="0"/>
          </a:p>
        </p:txBody>
      </p:sp>
      <p:sp>
        <p:nvSpPr>
          <p:cNvPr id="45" name="44 Terminador">
            <a:hlinkClick r:id="rId9" action="ppaction://hlinksldjump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400 </a:t>
            </a:r>
            <a:r>
              <a:rPr lang="es-ES" dirty="0" err="1" smtClean="0"/>
              <a:t>lbs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493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¿Cuántas libras son 8 quintales?</a:t>
            </a:r>
            <a:endParaRPr lang="es-CO" dirty="0"/>
          </a:p>
        </p:txBody>
      </p:sp>
      <p:sp>
        <p:nvSpPr>
          <p:cNvPr id="42" name="41 Terminador">
            <a:hlinkClick r:id="rId8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800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5" name="44 Terminador">
            <a:hlinkClick r:id="rId9" action="ppaction://hlinksldjump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400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3" name="2 Señal de prohibido"/>
          <p:cNvSpPr/>
          <p:nvPr/>
        </p:nvSpPr>
        <p:spPr>
          <a:xfrm>
            <a:off x="172616" y="-40434"/>
            <a:ext cx="914400" cy="914400"/>
          </a:xfrm>
          <a:prstGeom prst="noSmoking">
            <a:avLst>
              <a:gd name="adj" fmla="val 764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¿Cuántas libras son 8 quintales?</a:t>
            </a:r>
            <a:endParaRPr lang="es-CO" dirty="0"/>
          </a:p>
        </p:txBody>
      </p:sp>
      <p:sp>
        <p:nvSpPr>
          <p:cNvPr id="42" name="41 Terminador">
            <a:hlinkClick r:id="rId7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800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5" name="44 Terminador">
            <a:hlinkClick r:id="rId8" action="ppaction://hlinksldjump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400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29" name="28 Señal de prohibido"/>
          <p:cNvSpPr/>
          <p:nvPr/>
        </p:nvSpPr>
        <p:spPr>
          <a:xfrm>
            <a:off x="172616" y="-40434"/>
            <a:ext cx="914400" cy="914400"/>
          </a:xfrm>
          <a:prstGeom prst="noSmoking">
            <a:avLst>
              <a:gd name="adj" fmla="val 764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0" name="29 Señal de prohibido"/>
          <p:cNvSpPr/>
          <p:nvPr/>
        </p:nvSpPr>
        <p:spPr>
          <a:xfrm>
            <a:off x="1455270" y="-40434"/>
            <a:ext cx="914400" cy="914400"/>
          </a:xfrm>
          <a:prstGeom prst="noSmoking">
            <a:avLst>
              <a:gd name="adj" fmla="val 764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2" name="31 Rectángulo"/>
          <p:cNvSpPr/>
          <p:nvPr/>
        </p:nvSpPr>
        <p:spPr>
          <a:xfrm>
            <a:off x="3486033" y="1611972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2355769" y="1906410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1128280" y="271500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4614762" y="3107138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311396" y="3174986"/>
            <a:ext cx="4572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2519264" y="2398064"/>
            <a:ext cx="457200" cy="169566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"/>
          <p:cNvSpPr/>
          <p:nvPr/>
        </p:nvSpPr>
        <p:spPr>
          <a:xfrm>
            <a:off x="3649528" y="2096312"/>
            <a:ext cx="457200" cy="19930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4778257" y="3571900"/>
            <a:ext cx="457200" cy="5174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5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2.  $200</a:t>
            </a:r>
            <a:endParaRPr lang="es-CO" dirty="0"/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4.  $500</a:t>
            </a:r>
            <a:endParaRPr lang="es-CO" dirty="0"/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3.  $300</a:t>
            </a:r>
            <a:endParaRPr lang="es-CO" dirty="0"/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>
            <a:hlinkClick r:id="" action="ppaction://hlinkshowjump?jump=firstslide"/>
          </p:cNvPr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¿en que imperios antiguos se vieron las primeras manifestaciones de registros contables?</a:t>
            </a:r>
            <a:endParaRPr lang="es-CO" dirty="0" smtClean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3" name="42 Terminador">
            <a:hlinkClick r:id="" action="ppaction://hlinkshowjump?jump=lastslide"/>
            <a:hlinkHover r:id="" action="ppaction://hlinkshowjump?jump=nextslide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ROMA, ETIOPIA Y SIRIA</a:t>
            </a:r>
            <a:endParaRPr lang="es-CO" dirty="0" smtClean="0"/>
          </a:p>
        </p:txBody>
      </p:sp>
      <p:sp>
        <p:nvSpPr>
          <p:cNvPr id="44" name="43 Terminador">
            <a:hlinkClick r:id="rId6" action="ppaction://hlinksldjump"/>
          </p:cNvPr>
          <p:cNvSpPr/>
          <p:nvPr/>
        </p:nvSpPr>
        <p:spPr>
          <a:xfrm>
            <a:off x="4575161" y="6381328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IMPERIO INCA, EGIPTO Y ROMA</a:t>
            </a:r>
            <a:endParaRPr lang="es-CO" dirty="0" smtClean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3" name="2 Señal de prohibido"/>
          <p:cNvSpPr/>
          <p:nvPr/>
        </p:nvSpPr>
        <p:spPr>
          <a:xfrm>
            <a:off x="172616" y="-26329"/>
            <a:ext cx="914400" cy="914400"/>
          </a:xfrm>
          <a:prstGeom prst="noSmoking">
            <a:avLst>
              <a:gd name="adj" fmla="val 948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0" name="29 Señal de prohibido"/>
          <p:cNvSpPr/>
          <p:nvPr/>
        </p:nvSpPr>
        <p:spPr>
          <a:xfrm>
            <a:off x="1432248" y="-37295"/>
            <a:ext cx="914400" cy="914400"/>
          </a:xfrm>
          <a:prstGeom prst="noSmoking">
            <a:avLst>
              <a:gd name="adj" fmla="val 948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2" name="31 Rectángulo"/>
          <p:cNvSpPr/>
          <p:nvPr/>
        </p:nvSpPr>
        <p:spPr>
          <a:xfrm>
            <a:off x="1279049" y="2564904"/>
            <a:ext cx="457200" cy="1530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Rectángulo"/>
          <p:cNvSpPr/>
          <p:nvPr/>
        </p:nvSpPr>
        <p:spPr>
          <a:xfrm>
            <a:off x="2490905" y="2699816"/>
            <a:ext cx="457200" cy="13792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Rectángulo"/>
          <p:cNvSpPr/>
          <p:nvPr/>
        </p:nvSpPr>
        <p:spPr>
          <a:xfrm>
            <a:off x="3550296" y="3001569"/>
            <a:ext cx="457200" cy="10545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Rectángulo"/>
          <p:cNvSpPr/>
          <p:nvPr/>
        </p:nvSpPr>
        <p:spPr>
          <a:xfrm>
            <a:off x="4622161" y="2699816"/>
            <a:ext cx="457200" cy="135628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1105258" y="2115206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2327410" y="2248223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4458666" y="2248223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3386801" y="2566737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399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previous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¿Cuántas libras son 8 quintales?</a:t>
            </a:r>
            <a:endParaRPr lang="es-CO" dirty="0"/>
          </a:p>
        </p:txBody>
      </p:sp>
      <p:sp>
        <p:nvSpPr>
          <p:cNvPr id="42" name="41 Terminador">
            <a:hlinkClick r:id="" action="ppaction://hlinkshowjump?jump=nextslide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800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43" name="42 Terminador">
            <a:hlinkClick r:id="rId7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80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44" name="43 Terminador">
            <a:hlinkClick r:id="rId7" action="ppaction://hlinksldjump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40 </a:t>
            </a:r>
            <a:r>
              <a:rPr lang="es-ES" dirty="0" err="1" smtClean="0"/>
              <a:t>lbs</a:t>
            </a:r>
            <a:r>
              <a:rPr lang="es-ES" dirty="0" smtClean="0"/>
              <a:t> </a:t>
            </a:r>
            <a:endParaRPr lang="es-CO" dirty="0"/>
          </a:p>
        </p:txBody>
      </p:sp>
      <p:sp>
        <p:nvSpPr>
          <p:cNvPr id="45" name="44 Terminador">
            <a:hlinkClick r:id="rId7" action="ppaction://hlinksldjump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400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30" name="29 Señal de prohibido"/>
          <p:cNvSpPr/>
          <p:nvPr/>
        </p:nvSpPr>
        <p:spPr>
          <a:xfrm>
            <a:off x="1455270" y="-40434"/>
            <a:ext cx="914400" cy="914400"/>
          </a:xfrm>
          <a:prstGeom prst="noSmoking">
            <a:avLst>
              <a:gd name="adj" fmla="val 764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2" name="31 Rectángulo"/>
          <p:cNvSpPr/>
          <p:nvPr/>
        </p:nvSpPr>
        <p:spPr>
          <a:xfrm>
            <a:off x="3486033" y="1611972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2355769" y="1906410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1128280" y="271500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4614762" y="3107138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311396" y="3174986"/>
            <a:ext cx="4572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2519264" y="2398064"/>
            <a:ext cx="457200" cy="169566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"/>
          <p:cNvSpPr/>
          <p:nvPr/>
        </p:nvSpPr>
        <p:spPr>
          <a:xfrm>
            <a:off x="3649528" y="2096312"/>
            <a:ext cx="457200" cy="19930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4778257" y="3571900"/>
            <a:ext cx="457200" cy="51748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940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¿Cuántas libras son 8 quintales?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800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80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40 </a:t>
            </a:r>
            <a:r>
              <a:rPr lang="es-ES" dirty="0" err="1" smtClean="0"/>
              <a:t>lbs</a:t>
            </a:r>
            <a:r>
              <a:rPr lang="es-ES" dirty="0" smtClean="0"/>
              <a:t> 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400 </a:t>
            </a:r>
            <a:r>
              <a:rPr lang="es-ES" dirty="0" err="1" smtClean="0"/>
              <a:t>lbs</a:t>
            </a:r>
            <a:endParaRPr lang="es-CO" dirty="0"/>
          </a:p>
        </p:txBody>
      </p:sp>
      <p:sp>
        <p:nvSpPr>
          <p:cNvPr id="29" name="28 Terminador">
            <a:hlinkClick r:id="" action="ppaction://hlinkshowjump?jump=nextslide"/>
          </p:cNvPr>
          <p:cNvSpPr/>
          <p:nvPr/>
        </p:nvSpPr>
        <p:spPr>
          <a:xfrm>
            <a:off x="1039131" y="1484784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PASAR A LA SIGUIENTE PREGUNTA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15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next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>
            <a:hlinkClick r:id="rId3" action="ppaction://hlinksldjump"/>
          </p:cNvPr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días hay en 1 ½ año comercial?</a:t>
            </a:r>
            <a:endParaRPr lang="es-CO" dirty="0"/>
          </a:p>
        </p:txBody>
      </p:sp>
      <p:sp>
        <p:nvSpPr>
          <p:cNvPr id="42" name="41 Terminador">
            <a:hlinkClick r:id="rId8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460 DIAS</a:t>
            </a:r>
            <a:endParaRPr lang="es-CO" dirty="0"/>
          </a:p>
        </p:txBody>
      </p:sp>
      <p:sp>
        <p:nvSpPr>
          <p:cNvPr id="43" name="42 Terminador">
            <a:hlinkClick r:id="rId8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400 DIAS</a:t>
            </a:r>
            <a:endParaRPr lang="es-CO" dirty="0"/>
          </a:p>
        </p:txBody>
      </p:sp>
      <p:sp>
        <p:nvSpPr>
          <p:cNvPr id="44" name="43 Terminador">
            <a:hlinkClick r:id="rId8" action="ppaction://hlinksldjump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360 DIAS</a:t>
            </a:r>
            <a:endParaRPr lang="es-CO" dirty="0"/>
          </a:p>
        </p:txBody>
      </p:sp>
      <p:sp>
        <p:nvSpPr>
          <p:cNvPr id="45" name="44 Terminador">
            <a:hlinkClick r:id="rId9" action="ppaction://hlinksldjump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540 DIAS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592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días hay en 1 ½ año comercial?</a:t>
            </a:r>
            <a:endParaRPr lang="es-CO" dirty="0"/>
          </a:p>
        </p:txBody>
      </p:sp>
      <p:sp>
        <p:nvSpPr>
          <p:cNvPr id="42" name="41 Terminador">
            <a:hlinkClick r:id="rId7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460 DIAS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5" name="44 Terminador">
            <a:hlinkClick r:id="rId8" action="ppaction://hlinksldjump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540 DIAS</a:t>
            </a:r>
            <a:endParaRPr lang="es-CO" dirty="0"/>
          </a:p>
        </p:txBody>
      </p:sp>
      <p:sp>
        <p:nvSpPr>
          <p:cNvPr id="29" name="28 Señal de prohibido"/>
          <p:cNvSpPr/>
          <p:nvPr/>
        </p:nvSpPr>
        <p:spPr>
          <a:xfrm>
            <a:off x="172616" y="-40434"/>
            <a:ext cx="914400" cy="914400"/>
          </a:xfrm>
          <a:prstGeom prst="noSmoking">
            <a:avLst>
              <a:gd name="adj" fmla="val 764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05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días hay en 1 ½ año comercial?</a:t>
            </a:r>
            <a:endParaRPr lang="es-CO" dirty="0"/>
          </a:p>
        </p:txBody>
      </p:sp>
      <p:sp>
        <p:nvSpPr>
          <p:cNvPr id="42" name="41 Terminador">
            <a:hlinkClick r:id="rId7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460 DIAS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5" name="44 Terminador">
            <a:hlinkClick r:id="rId8" action="ppaction://hlinksldjump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540 DIAS</a:t>
            </a:r>
            <a:endParaRPr lang="es-CO" dirty="0"/>
          </a:p>
        </p:txBody>
      </p:sp>
      <p:sp>
        <p:nvSpPr>
          <p:cNvPr id="29" name="28 Señal de prohibido"/>
          <p:cNvSpPr/>
          <p:nvPr/>
        </p:nvSpPr>
        <p:spPr>
          <a:xfrm>
            <a:off x="1455270" y="-40434"/>
            <a:ext cx="914400" cy="914400"/>
          </a:xfrm>
          <a:prstGeom prst="noSmoking">
            <a:avLst>
              <a:gd name="adj" fmla="val 764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0" name="29 Señal de prohibido"/>
          <p:cNvSpPr/>
          <p:nvPr/>
        </p:nvSpPr>
        <p:spPr>
          <a:xfrm>
            <a:off x="172616" y="-12991"/>
            <a:ext cx="914400" cy="914400"/>
          </a:xfrm>
          <a:prstGeom prst="noSmoking">
            <a:avLst>
              <a:gd name="adj" fmla="val 764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2" name="31 Rectángulo"/>
          <p:cNvSpPr/>
          <p:nvPr/>
        </p:nvSpPr>
        <p:spPr>
          <a:xfrm>
            <a:off x="4575160" y="2957154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1173883" y="3271674"/>
            <a:ext cx="6286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442785" y="1935616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2341463" y="1935614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59632" y="3751656"/>
            <a:ext cx="457200" cy="3306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2485004" y="2398064"/>
            <a:ext cx="457200" cy="168422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"/>
          <p:cNvSpPr/>
          <p:nvPr/>
        </p:nvSpPr>
        <p:spPr>
          <a:xfrm>
            <a:off x="3606280" y="2398064"/>
            <a:ext cx="457200" cy="1684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4744989" y="3421024"/>
            <a:ext cx="457200" cy="6549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805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previous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días hay en 1 ½ año comercial?</a:t>
            </a:r>
            <a:endParaRPr lang="es-CO" dirty="0"/>
          </a:p>
        </p:txBody>
      </p:sp>
      <p:sp>
        <p:nvSpPr>
          <p:cNvPr id="42" name="41 Terminador">
            <a:hlinkClick r:id="rId7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460 DIAS</a:t>
            </a:r>
            <a:endParaRPr lang="es-CO" dirty="0"/>
          </a:p>
        </p:txBody>
      </p:sp>
      <p:sp>
        <p:nvSpPr>
          <p:cNvPr id="43" name="42 Terminador">
            <a:hlinkClick r:id="rId7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400 DIAS</a:t>
            </a:r>
            <a:endParaRPr lang="es-CO" dirty="0"/>
          </a:p>
        </p:txBody>
      </p:sp>
      <p:sp>
        <p:nvSpPr>
          <p:cNvPr id="44" name="43 Terminador">
            <a:hlinkClick r:id="rId7" action="ppaction://hlinksldjump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360 DIAS</a:t>
            </a:r>
            <a:endParaRPr lang="es-CO" dirty="0"/>
          </a:p>
        </p:txBody>
      </p:sp>
      <p:sp>
        <p:nvSpPr>
          <p:cNvPr id="45" name="44 Terminador">
            <a:hlinkClick r:id="" action="ppaction://hlinkshowjump?jump=nextslide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540 DIAS</a:t>
            </a:r>
            <a:endParaRPr lang="es-CO" dirty="0"/>
          </a:p>
        </p:txBody>
      </p:sp>
      <p:sp>
        <p:nvSpPr>
          <p:cNvPr id="29" name="28 Señal de prohibido"/>
          <p:cNvSpPr/>
          <p:nvPr/>
        </p:nvSpPr>
        <p:spPr>
          <a:xfrm>
            <a:off x="1455270" y="-40434"/>
            <a:ext cx="914400" cy="914400"/>
          </a:xfrm>
          <a:prstGeom prst="noSmoking">
            <a:avLst>
              <a:gd name="adj" fmla="val 764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2" name="31 Rectángulo"/>
          <p:cNvSpPr/>
          <p:nvPr/>
        </p:nvSpPr>
        <p:spPr>
          <a:xfrm>
            <a:off x="4581494" y="2959359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1173883" y="3271674"/>
            <a:ext cx="6286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442785" y="1935616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2364890" y="1935614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59632" y="3751656"/>
            <a:ext cx="457200" cy="3306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2485004" y="2398064"/>
            <a:ext cx="457200" cy="168422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"/>
          <p:cNvSpPr/>
          <p:nvPr/>
        </p:nvSpPr>
        <p:spPr>
          <a:xfrm>
            <a:off x="3606280" y="2398064"/>
            <a:ext cx="457200" cy="16842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4744989" y="3421024"/>
            <a:ext cx="457200" cy="6549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09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</a:t>
            </a:r>
            <a:r>
              <a:rPr lang="es-ES" smtClean="0"/>
              <a:t>Cuántos días </a:t>
            </a:r>
            <a:r>
              <a:rPr lang="es-ES" dirty="0" smtClean="0"/>
              <a:t>hay en 1 ½ año comercial?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460 DIAS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400 DIAS</a:t>
            </a:r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360 DIAS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540 DIAS</a:t>
            </a:r>
            <a:endParaRPr lang="es-CO" dirty="0"/>
          </a:p>
        </p:txBody>
      </p:sp>
      <p:sp>
        <p:nvSpPr>
          <p:cNvPr id="29" name="28 Terminador">
            <a:hlinkClick r:id="" action="ppaction://hlinkshowjump?jump=nextslide"/>
          </p:cNvPr>
          <p:cNvSpPr/>
          <p:nvPr/>
        </p:nvSpPr>
        <p:spPr>
          <a:xfrm>
            <a:off x="1039131" y="1492808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PASAR A LA SIGUIENTE PREGUNTA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805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>
            <a:hlinkClick r:id="" action="ppaction://hlinkshowjump?jump=next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¿que es la contabilidad?</a:t>
            </a:r>
            <a:endParaRPr lang="es-CO" dirty="0"/>
          </a:p>
        </p:txBody>
      </p:sp>
      <p:sp>
        <p:nvSpPr>
          <p:cNvPr id="42" name="41 Terminador">
            <a:hlinkClick r:id="rId8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Un movimiento proporcional</a:t>
            </a:r>
            <a:endParaRPr lang="es-CO" dirty="0"/>
          </a:p>
        </p:txBody>
      </p:sp>
      <p:sp>
        <p:nvSpPr>
          <p:cNvPr id="43" name="42 Terminador">
            <a:hlinkClick r:id="rId9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</a:t>
            </a:r>
            <a:r>
              <a:rPr lang="es-ES" sz="1400" dirty="0" smtClean="0"/>
              <a:t>Se encarga de medir y analizar el patrimonio</a:t>
            </a:r>
            <a:endParaRPr lang="es-CO" dirty="0"/>
          </a:p>
        </p:txBody>
      </p:sp>
      <p:sp>
        <p:nvSpPr>
          <p:cNvPr id="44" name="43 Terminador">
            <a:hlinkClick r:id="rId8" action="ppaction://hlinksldjump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>
            <a:hlinkClick r:id="rId8" action="ppaction://hlinksldjump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</a:t>
            </a:r>
            <a:r>
              <a:rPr lang="es-ES" sz="1600" dirty="0" smtClean="0"/>
              <a:t>Son cuentas que ayudan a una empresa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686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¿que es la contabilidad?</a:t>
            </a:r>
            <a:endParaRPr lang="es-CO" dirty="0"/>
          </a:p>
        </p:txBody>
      </p:sp>
      <p:sp>
        <p:nvSpPr>
          <p:cNvPr id="42" name="41 Terminador">
            <a:hlinkClick r:id="rId8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Un movimiento proporcional</a:t>
            </a:r>
            <a:endParaRPr lang="es-CO" dirty="0"/>
          </a:p>
        </p:txBody>
      </p:sp>
      <p:sp>
        <p:nvSpPr>
          <p:cNvPr id="43" name="42 Terminador">
            <a:hlinkClick r:id="rId9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</a:t>
            </a:r>
            <a:r>
              <a:rPr lang="es-ES" sz="1400" dirty="0" smtClean="0"/>
              <a:t>Se encarga de medir y analizar el patrimonio</a:t>
            </a:r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7375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3" name="2 Señal de prohibido"/>
          <p:cNvSpPr/>
          <p:nvPr/>
        </p:nvSpPr>
        <p:spPr>
          <a:xfrm>
            <a:off x="172616" y="0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2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¿que es la contabilidad?</a:t>
            </a:r>
            <a:endParaRPr lang="es-CO" dirty="0"/>
          </a:p>
        </p:txBody>
      </p:sp>
      <p:sp>
        <p:nvSpPr>
          <p:cNvPr id="42" name="41 Terminador">
            <a:hlinkClick r:id="rId7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Un movimiento proporcional</a:t>
            </a:r>
            <a:endParaRPr lang="es-CO" dirty="0"/>
          </a:p>
        </p:txBody>
      </p:sp>
      <p:sp>
        <p:nvSpPr>
          <p:cNvPr id="43" name="42 Terminador">
            <a:hlinkClick r:id="rId8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</a:t>
            </a:r>
            <a:r>
              <a:rPr lang="es-ES" sz="1400" dirty="0" smtClean="0"/>
              <a:t>Se encarga de medir y analizar el patrimonio</a:t>
            </a:r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29" name="28 Señal de prohibido"/>
          <p:cNvSpPr/>
          <p:nvPr/>
        </p:nvSpPr>
        <p:spPr>
          <a:xfrm>
            <a:off x="172616" y="0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0" name="29 Señal de prohibido"/>
          <p:cNvSpPr/>
          <p:nvPr/>
        </p:nvSpPr>
        <p:spPr>
          <a:xfrm>
            <a:off x="1455270" y="-46981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2" name="31 Rectángulo"/>
          <p:cNvSpPr/>
          <p:nvPr/>
        </p:nvSpPr>
        <p:spPr>
          <a:xfrm>
            <a:off x="4624529" y="2231635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2341233" y="1769970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459399" y="2539903"/>
            <a:ext cx="7841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1147901" y="2539902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311396" y="3001568"/>
            <a:ext cx="457200" cy="109257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2504728" y="2247188"/>
            <a:ext cx="457200" cy="184695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"/>
          <p:cNvSpPr/>
          <p:nvPr/>
        </p:nvSpPr>
        <p:spPr>
          <a:xfrm>
            <a:off x="3622894" y="3001568"/>
            <a:ext cx="457200" cy="109257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4788024" y="2699816"/>
            <a:ext cx="457200" cy="139433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72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2.  $200</a:t>
            </a:r>
            <a:endParaRPr lang="es-CO" dirty="0"/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4.  $500</a:t>
            </a:r>
            <a:endParaRPr lang="es-CO" dirty="0"/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3.  $300</a:t>
            </a:r>
            <a:endParaRPr lang="es-CO" dirty="0"/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previous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>
            <a:hlinkClick r:id="" action="ppaction://hlinkshowjump?jump=firstslide"/>
          </p:cNvPr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¿en que imperios antiguos se vieron las primeras manifestaciones de registros contables?</a:t>
            </a:r>
            <a:endParaRPr lang="es-CO" dirty="0"/>
          </a:p>
        </p:txBody>
      </p:sp>
      <p:sp>
        <p:nvSpPr>
          <p:cNvPr id="42" name="41 Terminador">
            <a:hlinkClick r:id="" action="ppaction://hlinkshowjump?jump=lastslide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IMPERIO INCA, ROMA Y IRAN</a:t>
            </a:r>
            <a:endParaRPr lang="es-CO" dirty="0"/>
          </a:p>
        </p:txBody>
      </p:sp>
      <p:sp>
        <p:nvSpPr>
          <p:cNvPr id="43" name="42 Terminador">
            <a:hlinkClick r:id="" action="ppaction://hlinkshowjump?jump=lastslide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ROMA, ETIOPIA Y SIRIA</a:t>
            </a:r>
            <a:endParaRPr lang="es-CO" dirty="0"/>
          </a:p>
        </p:txBody>
      </p:sp>
      <p:sp>
        <p:nvSpPr>
          <p:cNvPr id="44" name="43 Terminador">
            <a:hlinkClick r:id="rId6" action="ppaction://hlinksldjump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IMPERIO INCA, EGIPTO Y ROMA</a:t>
            </a:r>
            <a:endParaRPr lang="es-CO" dirty="0"/>
          </a:p>
        </p:txBody>
      </p:sp>
      <p:sp>
        <p:nvSpPr>
          <p:cNvPr id="45" name="44 Terminador">
            <a:hlinkClick r:id="" action="ppaction://hlinkshowjump?jump=lastslide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EGIPTO, SIRIA ROMA</a:t>
            </a:r>
            <a:endParaRPr lang="es-CO" dirty="0"/>
          </a:p>
        </p:txBody>
      </p:sp>
      <p:sp>
        <p:nvSpPr>
          <p:cNvPr id="3" name="2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4622161" y="2699816"/>
            <a:ext cx="457200" cy="135628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Rectángulo"/>
          <p:cNvSpPr/>
          <p:nvPr/>
        </p:nvSpPr>
        <p:spPr>
          <a:xfrm>
            <a:off x="3550296" y="3001569"/>
            <a:ext cx="457200" cy="10545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Rectángulo"/>
          <p:cNvSpPr/>
          <p:nvPr/>
        </p:nvSpPr>
        <p:spPr>
          <a:xfrm>
            <a:off x="2490905" y="2699816"/>
            <a:ext cx="457200" cy="13792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1279049" y="2548940"/>
            <a:ext cx="457200" cy="1530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1105258" y="2115206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386801" y="2566737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2327410" y="2248223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458666" y="223815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Señal de prohibido"/>
          <p:cNvSpPr/>
          <p:nvPr/>
        </p:nvSpPr>
        <p:spPr>
          <a:xfrm>
            <a:off x="1455270" y="-28754"/>
            <a:ext cx="914400" cy="914400"/>
          </a:xfrm>
          <a:prstGeom prst="noSmoking">
            <a:avLst>
              <a:gd name="adj" fmla="val 80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2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>
            <a:hlinkClick r:id="rId3" action="ppaction://hlinksldjump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¿que es la contabilidad?</a:t>
            </a:r>
            <a:endParaRPr lang="es-CO" dirty="0"/>
          </a:p>
        </p:txBody>
      </p:sp>
      <p:sp>
        <p:nvSpPr>
          <p:cNvPr id="42" name="41 Terminador">
            <a:hlinkClick r:id="rId8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Un movimiento proporcional</a:t>
            </a:r>
            <a:endParaRPr lang="es-CO" dirty="0"/>
          </a:p>
        </p:txBody>
      </p:sp>
      <p:sp>
        <p:nvSpPr>
          <p:cNvPr id="43" name="42 Terminador">
            <a:hlinkClick r:id="" action="ppaction://hlinkshowjump?jump=nextslide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</a:t>
            </a:r>
            <a:r>
              <a:rPr lang="es-ES" sz="1400" dirty="0" smtClean="0"/>
              <a:t>Se encarga de medir y analizar el patrimonio</a:t>
            </a:r>
            <a:endParaRPr lang="es-CO" dirty="0"/>
          </a:p>
        </p:txBody>
      </p:sp>
      <p:sp>
        <p:nvSpPr>
          <p:cNvPr id="44" name="43 Terminador">
            <a:hlinkClick r:id="rId8" action="ppaction://hlinksldjump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>
            <a:hlinkClick r:id="rId8" action="ppaction://hlinksldjump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</a:t>
            </a:r>
            <a:r>
              <a:rPr lang="es-ES" sz="1600" dirty="0" smtClean="0"/>
              <a:t>Son cuentas que ayudan a una empresa</a:t>
            </a:r>
            <a:endParaRPr lang="es-CO" dirty="0"/>
          </a:p>
        </p:txBody>
      </p:sp>
      <p:sp>
        <p:nvSpPr>
          <p:cNvPr id="30" name="29 Señal de prohibido"/>
          <p:cNvSpPr/>
          <p:nvPr/>
        </p:nvSpPr>
        <p:spPr>
          <a:xfrm>
            <a:off x="1455270" y="-46981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2" name="31 Rectángulo"/>
          <p:cNvSpPr/>
          <p:nvPr/>
        </p:nvSpPr>
        <p:spPr>
          <a:xfrm>
            <a:off x="4624529" y="2231635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2341233" y="1769970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459399" y="2539903"/>
            <a:ext cx="7841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1147901" y="2539902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311396" y="3001568"/>
            <a:ext cx="457200" cy="109257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2504728" y="2247188"/>
            <a:ext cx="457200" cy="184695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"/>
          <p:cNvSpPr/>
          <p:nvPr/>
        </p:nvSpPr>
        <p:spPr>
          <a:xfrm>
            <a:off x="3622894" y="3001568"/>
            <a:ext cx="457200" cy="109257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4788024" y="2699816"/>
            <a:ext cx="457200" cy="139433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87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¿que es la contabilidad?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Un movimiento proporcional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</a:t>
            </a:r>
            <a:r>
              <a:rPr lang="es-ES" sz="1400" dirty="0" smtClean="0"/>
              <a:t>Se encarga de medir y analizar el patrimonio</a:t>
            </a:r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</a:t>
            </a:r>
            <a:r>
              <a:rPr lang="es-ES" sz="1600" dirty="0" smtClean="0"/>
              <a:t>Son cuentas que ayudan a una empresa</a:t>
            </a:r>
            <a:endParaRPr lang="es-CO" dirty="0"/>
          </a:p>
        </p:txBody>
      </p:sp>
      <p:sp>
        <p:nvSpPr>
          <p:cNvPr id="29" name="28 Terminador">
            <a:hlinkClick r:id="" action="ppaction://hlinkshowjump?jump=nextslide"/>
          </p:cNvPr>
          <p:cNvSpPr/>
          <p:nvPr/>
        </p:nvSpPr>
        <p:spPr>
          <a:xfrm>
            <a:off x="1539996" y="1492808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PASAR A LA SIGUIENTE PREGUNTA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472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>
            <a:hlinkClick r:id="" action="ppaction://hlinkshowjump?jump=next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¿en que consistía la partida doble?</a:t>
            </a:r>
            <a:endParaRPr lang="es-CO" dirty="0"/>
          </a:p>
        </p:txBody>
      </p:sp>
      <p:sp>
        <p:nvSpPr>
          <p:cNvPr id="42" name="41 Terminador">
            <a:hlinkClick r:id="rId5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Un movimiento proporcional</a:t>
            </a:r>
            <a:endParaRPr lang="es-CO" dirty="0"/>
          </a:p>
        </p:txBody>
      </p:sp>
      <p:sp>
        <p:nvSpPr>
          <p:cNvPr id="43" name="42 Terminador">
            <a:hlinkClick r:id="rId5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En partir en dos una cuenta</a:t>
            </a:r>
            <a:endParaRPr lang="es-CO" sz="2400" dirty="0"/>
          </a:p>
        </p:txBody>
      </p:sp>
      <p:sp>
        <p:nvSpPr>
          <p:cNvPr id="44" name="43 Terminador">
            <a:hlinkClick r:id="rId8" action="ppaction://hlinksldjump"/>
          </p:cNvPr>
          <p:cNvSpPr/>
          <p:nvPr/>
        </p:nvSpPr>
        <p:spPr>
          <a:xfrm>
            <a:off x="4575161" y="6369930"/>
            <a:ext cx="3896331" cy="48806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Registrar a manera de apuntes el movimiento de una cuenta</a:t>
            </a:r>
            <a:endParaRPr lang="es-CO" dirty="0"/>
          </a:p>
        </p:txBody>
      </p:sp>
      <p:sp>
        <p:nvSpPr>
          <p:cNvPr id="45" name="44 Terminador">
            <a:hlinkClick r:id="rId5" action="ppaction://hlinksldjump"/>
          </p:cNvPr>
          <p:cNvSpPr/>
          <p:nvPr/>
        </p:nvSpPr>
        <p:spPr>
          <a:xfrm>
            <a:off x="484147" y="6351085"/>
            <a:ext cx="4091013" cy="4880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C)En la división de una cuenta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45156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¿en que consistía la partida doble?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3" name="42 Terminador">
            <a:hlinkClick r:id="rId4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En partir en dos una cuenta</a:t>
            </a:r>
            <a:endParaRPr lang="es-CO" sz="2400" dirty="0"/>
          </a:p>
        </p:txBody>
      </p:sp>
      <p:sp>
        <p:nvSpPr>
          <p:cNvPr id="44" name="43 Terminador">
            <a:hlinkClick r:id="rId7" action="ppaction://hlinksldjump"/>
          </p:cNvPr>
          <p:cNvSpPr/>
          <p:nvPr/>
        </p:nvSpPr>
        <p:spPr>
          <a:xfrm>
            <a:off x="4575161" y="6369930"/>
            <a:ext cx="3896331" cy="48806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Registrar a manera de apuntes el movimiento de una cuenta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51085"/>
            <a:ext cx="4091013" cy="4880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000" dirty="0"/>
          </a:p>
        </p:txBody>
      </p:sp>
      <p:sp>
        <p:nvSpPr>
          <p:cNvPr id="29" name="28 Señal de prohibido"/>
          <p:cNvSpPr/>
          <p:nvPr/>
        </p:nvSpPr>
        <p:spPr>
          <a:xfrm>
            <a:off x="172616" y="-20524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06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¿en que consistía la partida doble?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3" name="42 Terminador">
            <a:hlinkClick r:id="rId4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En partir en dos una cuenta</a:t>
            </a:r>
            <a:endParaRPr lang="es-CO" sz="2400" dirty="0"/>
          </a:p>
        </p:txBody>
      </p:sp>
      <p:sp>
        <p:nvSpPr>
          <p:cNvPr id="44" name="43 Terminador">
            <a:hlinkClick r:id="rId7" action="ppaction://hlinksldjump"/>
          </p:cNvPr>
          <p:cNvSpPr/>
          <p:nvPr/>
        </p:nvSpPr>
        <p:spPr>
          <a:xfrm>
            <a:off x="4575161" y="6369930"/>
            <a:ext cx="3896331" cy="48806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Registrar a manera de apuntes el movimiento de una cuenta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51085"/>
            <a:ext cx="4091013" cy="4880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000" dirty="0"/>
          </a:p>
        </p:txBody>
      </p:sp>
      <p:sp>
        <p:nvSpPr>
          <p:cNvPr id="29" name="28 Señal de prohibido"/>
          <p:cNvSpPr/>
          <p:nvPr/>
        </p:nvSpPr>
        <p:spPr>
          <a:xfrm>
            <a:off x="1455270" y="-46981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0" name="29 Señal de prohibido"/>
          <p:cNvSpPr/>
          <p:nvPr/>
        </p:nvSpPr>
        <p:spPr>
          <a:xfrm>
            <a:off x="172616" y="2200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2" name="31 Rectángulo"/>
          <p:cNvSpPr/>
          <p:nvPr/>
        </p:nvSpPr>
        <p:spPr>
          <a:xfrm>
            <a:off x="1147901" y="1936399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2269984" y="2739244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531833" y="3207673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4594479" y="223815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757974" y="2699816"/>
            <a:ext cx="457200" cy="14163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1311396" y="2398064"/>
            <a:ext cx="457200" cy="1718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"/>
          <p:cNvSpPr/>
          <p:nvPr/>
        </p:nvSpPr>
        <p:spPr>
          <a:xfrm>
            <a:off x="2445038" y="3201720"/>
            <a:ext cx="457200" cy="914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3695328" y="3658109"/>
            <a:ext cx="457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606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>
            <a:hlinkClick r:id="" action="ppaction://hlinkshowjump?jump=previous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¿en que consistía la partida doble?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935560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Un movimiento proporcional</a:t>
            </a:r>
            <a:endParaRPr lang="es-CO" dirty="0"/>
          </a:p>
        </p:txBody>
      </p:sp>
      <p:sp>
        <p:nvSpPr>
          <p:cNvPr id="43" name="42 Terminador">
            <a:hlinkClick r:id="rId4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En partir en dos una cuenta</a:t>
            </a:r>
            <a:endParaRPr lang="es-CO" sz="2400" dirty="0"/>
          </a:p>
        </p:txBody>
      </p:sp>
      <p:sp>
        <p:nvSpPr>
          <p:cNvPr id="44" name="43 Terminador">
            <a:hlinkClick r:id="" action="ppaction://hlinkshowjump?jump=nextslide"/>
          </p:cNvPr>
          <p:cNvSpPr/>
          <p:nvPr/>
        </p:nvSpPr>
        <p:spPr>
          <a:xfrm>
            <a:off x="4575161" y="6369930"/>
            <a:ext cx="3896331" cy="48806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Registrar a manera de apuntes el movimiento de una cuenta</a:t>
            </a:r>
            <a:endParaRPr lang="es-CO" dirty="0"/>
          </a:p>
        </p:txBody>
      </p:sp>
      <p:sp>
        <p:nvSpPr>
          <p:cNvPr id="45" name="44 Terminador">
            <a:hlinkClick r:id="rId4" action="ppaction://hlinksldjump"/>
          </p:cNvPr>
          <p:cNvSpPr/>
          <p:nvPr/>
        </p:nvSpPr>
        <p:spPr>
          <a:xfrm>
            <a:off x="484147" y="6351085"/>
            <a:ext cx="4091013" cy="4880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C)En la división de una cuenta</a:t>
            </a:r>
            <a:endParaRPr lang="es-CO" sz="2000" dirty="0"/>
          </a:p>
        </p:txBody>
      </p:sp>
      <p:sp>
        <p:nvSpPr>
          <p:cNvPr id="29" name="28 Señal de prohibido"/>
          <p:cNvSpPr/>
          <p:nvPr/>
        </p:nvSpPr>
        <p:spPr>
          <a:xfrm>
            <a:off x="1455270" y="-46981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2" name="31 Rectángulo"/>
          <p:cNvSpPr/>
          <p:nvPr/>
        </p:nvSpPr>
        <p:spPr>
          <a:xfrm>
            <a:off x="1147901" y="1936399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2269984" y="2739244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531833" y="3207673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4594479" y="223815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757974" y="2699816"/>
            <a:ext cx="457200" cy="14163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1311396" y="2398064"/>
            <a:ext cx="457200" cy="1718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"/>
          <p:cNvSpPr/>
          <p:nvPr/>
        </p:nvSpPr>
        <p:spPr>
          <a:xfrm>
            <a:off x="2445038" y="3201720"/>
            <a:ext cx="457200" cy="914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3695328" y="3658109"/>
            <a:ext cx="457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745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¿en que consistía la partida doble?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Un movimiento proporcional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En partir en dos una cuenta</a:t>
            </a:r>
            <a:endParaRPr lang="es-CO" sz="2400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0"/>
            <a:ext cx="3896331" cy="488069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Registrar a manera de apuntes el movimiento de una cuenta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51085"/>
            <a:ext cx="4091013" cy="4880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C)En la división de una cuenta</a:t>
            </a:r>
            <a:endParaRPr lang="es-CO" sz="2000" dirty="0"/>
          </a:p>
        </p:txBody>
      </p:sp>
      <p:sp>
        <p:nvSpPr>
          <p:cNvPr id="29" name="28 Terminador">
            <a:hlinkClick r:id="" action="ppaction://hlinkshowjump?jump=nextslide"/>
          </p:cNvPr>
          <p:cNvSpPr/>
          <p:nvPr/>
        </p:nvSpPr>
        <p:spPr>
          <a:xfrm>
            <a:off x="1259632" y="1492808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PASAR A LA SIGUIENTE PREGUNTA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91606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>
            <a:hlinkClick r:id="" action="ppaction://hlinkshowjump?jump=next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¿Cuáles libros lleva el comerciante por partida simple?</a:t>
            </a:r>
            <a:endParaRPr lang="es-CO" dirty="0"/>
          </a:p>
        </p:txBody>
      </p:sp>
      <p:sp>
        <p:nvSpPr>
          <p:cNvPr id="42" name="41 Terminador">
            <a:hlinkClick r:id="rId8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Libro de cuentas, diario y de caja</a:t>
            </a:r>
            <a:endParaRPr lang="es-CO" dirty="0"/>
          </a:p>
        </p:txBody>
      </p:sp>
      <p:sp>
        <p:nvSpPr>
          <p:cNvPr id="43" name="42 Terminador">
            <a:hlinkClick r:id="rId8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Libro de cuentas, diario y deudas</a:t>
            </a:r>
            <a:endParaRPr lang="es-CO" sz="2400" dirty="0"/>
          </a:p>
        </p:txBody>
      </p:sp>
      <p:sp>
        <p:nvSpPr>
          <p:cNvPr id="44" name="43 Terminador">
            <a:hlinkClick r:id="rId8" action="ppaction://hlinksldjump"/>
          </p:cNvPr>
          <p:cNvSpPr/>
          <p:nvPr/>
        </p:nvSpPr>
        <p:spPr>
          <a:xfrm>
            <a:off x="4575161" y="6369931"/>
            <a:ext cx="3896331" cy="4880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Libro diario, de cuentas y deudas</a:t>
            </a:r>
            <a:endParaRPr lang="es-CO" dirty="0"/>
          </a:p>
        </p:txBody>
      </p:sp>
      <p:sp>
        <p:nvSpPr>
          <p:cNvPr id="45" name="44 Terminador">
            <a:hlinkClick r:id="rId9" action="ppaction://hlinksldjump"/>
          </p:cNvPr>
          <p:cNvSpPr/>
          <p:nvPr/>
        </p:nvSpPr>
        <p:spPr>
          <a:xfrm>
            <a:off x="484147" y="6369930"/>
            <a:ext cx="4091014" cy="48806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</a:t>
            </a:r>
            <a:r>
              <a:rPr lang="es-ES" sz="1400" dirty="0" smtClean="0"/>
              <a:t>Libro diario, de caja y entrada y salida de mercancías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07422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¿Cuáles libros lleva el comerciante por partida simple?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3" name="42 Terminador">
            <a:hlinkClick r:id="rId7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Libro de cuentas, diario y deudas</a:t>
            </a:r>
            <a:endParaRPr lang="es-CO" sz="2400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4880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5" name="44 Terminador">
            <a:hlinkClick r:id="rId8" action="ppaction://hlinksldjump"/>
          </p:cNvPr>
          <p:cNvSpPr/>
          <p:nvPr/>
        </p:nvSpPr>
        <p:spPr>
          <a:xfrm>
            <a:off x="484147" y="6369930"/>
            <a:ext cx="4091014" cy="48806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</a:t>
            </a:r>
            <a:r>
              <a:rPr lang="es-ES" sz="1400" dirty="0" smtClean="0"/>
              <a:t>Libro diario, de caja y entrada y salida de mercancías</a:t>
            </a:r>
            <a:endParaRPr lang="es-CO" sz="2400" dirty="0"/>
          </a:p>
        </p:txBody>
      </p:sp>
      <p:sp>
        <p:nvSpPr>
          <p:cNvPr id="29" name="28 Señal de prohibido"/>
          <p:cNvSpPr/>
          <p:nvPr/>
        </p:nvSpPr>
        <p:spPr>
          <a:xfrm>
            <a:off x="172616" y="-20524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3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¿Cuáles libros lleva el comerciante por partida simple?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3" name="42 Terminador">
            <a:hlinkClick r:id="rId7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Libro de cuentas, diario y deudas</a:t>
            </a:r>
            <a:endParaRPr lang="es-CO" sz="2400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4880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5" name="44 Terminador">
            <a:hlinkClick r:id="rId8" action="ppaction://hlinksldjump"/>
          </p:cNvPr>
          <p:cNvSpPr/>
          <p:nvPr/>
        </p:nvSpPr>
        <p:spPr>
          <a:xfrm>
            <a:off x="484147" y="6369930"/>
            <a:ext cx="4091014" cy="48806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</a:t>
            </a:r>
            <a:r>
              <a:rPr lang="es-ES" sz="1400" dirty="0" smtClean="0"/>
              <a:t>Libro diario, de caja y entrada y salida de mercancías</a:t>
            </a:r>
            <a:endParaRPr lang="es-CO" sz="2400" dirty="0"/>
          </a:p>
        </p:txBody>
      </p:sp>
      <p:sp>
        <p:nvSpPr>
          <p:cNvPr id="29" name="28 Señal de prohibido"/>
          <p:cNvSpPr/>
          <p:nvPr/>
        </p:nvSpPr>
        <p:spPr>
          <a:xfrm>
            <a:off x="1455270" y="-46981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0" name="29 Señal de prohibido"/>
          <p:cNvSpPr/>
          <p:nvPr/>
        </p:nvSpPr>
        <p:spPr>
          <a:xfrm>
            <a:off x="172616" y="-26329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2" name="31 Rectángulo"/>
          <p:cNvSpPr/>
          <p:nvPr/>
        </p:nvSpPr>
        <p:spPr>
          <a:xfrm>
            <a:off x="1107648" y="2215087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2217686" y="2385308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386801" y="2385307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 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4642058" y="2711558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59632" y="2699816"/>
            <a:ext cx="480222" cy="138885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2369670" y="2850692"/>
            <a:ext cx="480222" cy="123798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"/>
          <p:cNvSpPr/>
          <p:nvPr/>
        </p:nvSpPr>
        <p:spPr>
          <a:xfrm>
            <a:off x="3538785" y="2850692"/>
            <a:ext cx="480222" cy="12379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4794042" y="3174274"/>
            <a:ext cx="480222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43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2.  $200</a:t>
            </a:r>
            <a:endParaRPr lang="es-CO" dirty="0"/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4.  $500</a:t>
            </a:r>
            <a:endParaRPr lang="es-CO" dirty="0"/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3.  $300</a:t>
            </a:r>
            <a:endParaRPr lang="es-CO" dirty="0"/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 *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next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>
            <a:hlinkClick r:id="rId3" action="ppaction://hlinksldjump"/>
          </p:cNvPr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¿en que imperios antiguos se vieron las primeras manifestaciones de registros contables?</a:t>
            </a:r>
            <a:endParaRPr lang="es-CO" dirty="0"/>
          </a:p>
        </p:txBody>
      </p:sp>
      <p:sp>
        <p:nvSpPr>
          <p:cNvPr id="42" name="41 Terminador">
            <a:hlinkClick r:id="" action="ppaction://hlinkshowjump?jump=lastslide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IMPERIO INCA, ROMA Y IRAN</a:t>
            </a:r>
            <a:endParaRPr lang="es-CO" dirty="0"/>
          </a:p>
        </p:txBody>
      </p:sp>
      <p:sp>
        <p:nvSpPr>
          <p:cNvPr id="43" name="42 Terminador">
            <a:hlinkClick r:id="" action="ppaction://hlinkshowjump?jump=lastslide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ROMA, ETIOPIA Y SIRIA</a:t>
            </a:r>
            <a:endParaRPr lang="es-CO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IMPERIO INCA, EGIPTO Y ROMA</a:t>
            </a:r>
            <a:endParaRPr lang="es-CO" dirty="0"/>
          </a:p>
        </p:txBody>
      </p:sp>
      <p:sp>
        <p:nvSpPr>
          <p:cNvPr id="45" name="44 Terminador">
            <a:hlinkClick r:id="" action="ppaction://hlinkshowjump?jump=lastslide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EGIPTO, SIRIA ROMA</a:t>
            </a:r>
            <a:endParaRPr lang="es-CO" dirty="0"/>
          </a:p>
        </p:txBody>
      </p:sp>
      <p:sp>
        <p:nvSpPr>
          <p:cNvPr id="29" name="28 Terminador">
            <a:hlinkClick r:id="" action="ppaction://hlinkshowjump?jump=nextslide"/>
          </p:cNvPr>
          <p:cNvSpPr/>
          <p:nvPr/>
        </p:nvSpPr>
        <p:spPr>
          <a:xfrm>
            <a:off x="1691680" y="1470715"/>
            <a:ext cx="346535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PASAR A SIGUIENTE PREGUNTA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349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>
            <a:hlinkClick r:id="" action="ppaction://hlinkshowjump?jump=previous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¿Cuáles libros lleva el comerciante por partida simple?</a:t>
            </a:r>
            <a:endParaRPr lang="es-CO" dirty="0"/>
          </a:p>
        </p:txBody>
      </p:sp>
      <p:sp>
        <p:nvSpPr>
          <p:cNvPr id="42" name="41 Terminador">
            <a:hlinkClick r:id="rId7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Libro de cuentas, diario y de caja</a:t>
            </a:r>
            <a:endParaRPr lang="es-CO" dirty="0"/>
          </a:p>
        </p:txBody>
      </p:sp>
      <p:sp>
        <p:nvSpPr>
          <p:cNvPr id="43" name="42 Terminador">
            <a:hlinkClick r:id="rId7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Libro de cuentas, diario y deudas</a:t>
            </a:r>
            <a:endParaRPr lang="es-CO" sz="2400" dirty="0"/>
          </a:p>
        </p:txBody>
      </p:sp>
      <p:sp>
        <p:nvSpPr>
          <p:cNvPr id="44" name="43 Terminador">
            <a:hlinkClick r:id="rId7" action="ppaction://hlinksldjump"/>
          </p:cNvPr>
          <p:cNvSpPr/>
          <p:nvPr/>
        </p:nvSpPr>
        <p:spPr>
          <a:xfrm>
            <a:off x="4575161" y="6369931"/>
            <a:ext cx="3896331" cy="4880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Libro diario, de cuentas y deudas</a:t>
            </a:r>
            <a:endParaRPr lang="es-CO" dirty="0"/>
          </a:p>
        </p:txBody>
      </p:sp>
      <p:sp>
        <p:nvSpPr>
          <p:cNvPr id="45" name="44 Terminador">
            <a:hlinkClick r:id="" action="ppaction://hlinkshowjump?jump=nextslide"/>
          </p:cNvPr>
          <p:cNvSpPr/>
          <p:nvPr/>
        </p:nvSpPr>
        <p:spPr>
          <a:xfrm>
            <a:off x="484147" y="6369930"/>
            <a:ext cx="4091014" cy="48806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</a:t>
            </a:r>
            <a:r>
              <a:rPr lang="es-ES" sz="1400" dirty="0" smtClean="0"/>
              <a:t>Libro diario, de caja y entrada y salida de mercancías</a:t>
            </a:r>
            <a:endParaRPr lang="es-CO" sz="2400" dirty="0"/>
          </a:p>
        </p:txBody>
      </p:sp>
      <p:sp>
        <p:nvSpPr>
          <p:cNvPr id="29" name="28 Señal de prohibido"/>
          <p:cNvSpPr/>
          <p:nvPr/>
        </p:nvSpPr>
        <p:spPr>
          <a:xfrm>
            <a:off x="1455270" y="-46981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2" name="31 Rectángulo"/>
          <p:cNvSpPr/>
          <p:nvPr/>
        </p:nvSpPr>
        <p:spPr>
          <a:xfrm>
            <a:off x="1107648" y="2215087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2217686" y="2385308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386801" y="2385307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 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4642058" y="2711558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59632" y="2699816"/>
            <a:ext cx="480222" cy="138885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2369670" y="2850692"/>
            <a:ext cx="480222" cy="123798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"/>
          <p:cNvSpPr/>
          <p:nvPr/>
        </p:nvSpPr>
        <p:spPr>
          <a:xfrm>
            <a:off x="3538785" y="2850692"/>
            <a:ext cx="480222" cy="12379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4794042" y="3174274"/>
            <a:ext cx="480222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494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¿Cuáles libros lleva el comerciante por partida simple?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Libro de cuentas, diario y de caja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Libro de cuentas, diario y deudas</a:t>
            </a:r>
            <a:endParaRPr lang="es-CO" sz="2400" dirty="0"/>
          </a:p>
        </p:txBody>
      </p:sp>
      <p:sp>
        <p:nvSpPr>
          <p:cNvPr id="44" name="43 Terminador"/>
          <p:cNvSpPr/>
          <p:nvPr/>
        </p:nvSpPr>
        <p:spPr>
          <a:xfrm>
            <a:off x="4575161" y="6369931"/>
            <a:ext cx="3896331" cy="4880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Libro diario, de cuentas y deudas</a:t>
            </a:r>
            <a:endParaRPr lang="es-CO" dirty="0"/>
          </a:p>
        </p:txBody>
      </p:sp>
      <p:sp>
        <p:nvSpPr>
          <p:cNvPr id="45" name="44 Terminador"/>
          <p:cNvSpPr/>
          <p:nvPr/>
        </p:nvSpPr>
        <p:spPr>
          <a:xfrm>
            <a:off x="484147" y="6369930"/>
            <a:ext cx="4091014" cy="488069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</a:t>
            </a:r>
            <a:r>
              <a:rPr lang="es-ES" sz="1400" dirty="0" smtClean="0"/>
              <a:t>Libro diario, de caja y entrada y salida de mercancías</a:t>
            </a:r>
            <a:endParaRPr lang="es-CO" sz="2400" dirty="0"/>
          </a:p>
        </p:txBody>
      </p:sp>
      <p:sp>
        <p:nvSpPr>
          <p:cNvPr id="29" name="28 Terminador">
            <a:hlinkClick r:id="" action="ppaction://hlinkshowjump?jump=nextslide"/>
          </p:cNvPr>
          <p:cNvSpPr/>
          <p:nvPr/>
        </p:nvSpPr>
        <p:spPr>
          <a:xfrm>
            <a:off x="1539996" y="1492808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mtClean="0"/>
              <a:t>PASAR A LA SIGUIENTE PREGUNTA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9243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13.  $250.000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>
            <a:hlinkClick r:id="" action="ppaction://hlinkshowjump?jump=next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6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¿Quién es el creador del sistema de partida doble?</a:t>
            </a:r>
            <a:endParaRPr lang="es-CO" dirty="0"/>
          </a:p>
        </p:txBody>
      </p:sp>
      <p:sp>
        <p:nvSpPr>
          <p:cNvPr id="42" name="41 Terminador">
            <a:hlinkClick r:id="rId9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Luca Pacioli </a:t>
            </a:r>
            <a:r>
              <a:rPr lang="es-ES" dirty="0"/>
              <a:t>B</a:t>
            </a:r>
            <a:r>
              <a:rPr lang="es-ES" dirty="0" smtClean="0"/>
              <a:t>artolomeo</a:t>
            </a:r>
            <a:endParaRPr lang="es-CO" dirty="0"/>
          </a:p>
        </p:txBody>
      </p:sp>
      <p:sp>
        <p:nvSpPr>
          <p:cNvPr id="43" name="42 Terminador">
            <a:hlinkClick r:id="rId10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John Naper</a:t>
            </a:r>
            <a:endParaRPr lang="es-CO" sz="2400" dirty="0"/>
          </a:p>
        </p:txBody>
      </p:sp>
      <p:sp>
        <p:nvSpPr>
          <p:cNvPr id="30" name="29 Terminador">
            <a:hlinkClick r:id="rId10" action="ppaction://hlinksldjump"/>
          </p:cNvPr>
          <p:cNvSpPr/>
          <p:nvPr/>
        </p:nvSpPr>
        <p:spPr>
          <a:xfrm>
            <a:off x="484147" y="6331424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C</a:t>
            </a:r>
            <a:r>
              <a:rPr lang="es-ES" dirty="0" smtClean="0"/>
              <a:t>) Leonardo da vinci</a:t>
            </a:r>
            <a:endParaRPr lang="es-CO" sz="2400" dirty="0"/>
          </a:p>
        </p:txBody>
      </p:sp>
      <p:sp>
        <p:nvSpPr>
          <p:cNvPr id="31" name="30 Terminador">
            <a:hlinkClick r:id="rId10" action="ppaction://hlinksldjump"/>
          </p:cNvPr>
          <p:cNvSpPr/>
          <p:nvPr/>
        </p:nvSpPr>
        <p:spPr>
          <a:xfrm>
            <a:off x="4575159" y="6331424"/>
            <a:ext cx="3896331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</a:t>
            </a:r>
            <a:r>
              <a:rPr lang="es-ES" dirty="0" smtClean="0"/>
              <a:t>) John Lucas Paciolo di Vargo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1233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13.  $250.000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¿Quién es el creador del sistema de partida doble?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Luca Pacioli </a:t>
            </a:r>
            <a:r>
              <a:rPr lang="es-ES" dirty="0"/>
              <a:t>B</a:t>
            </a:r>
            <a:r>
              <a:rPr lang="es-ES" dirty="0" smtClean="0"/>
              <a:t>artolomeo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400" dirty="0"/>
          </a:p>
        </p:txBody>
      </p:sp>
      <p:sp>
        <p:nvSpPr>
          <p:cNvPr id="30" name="29 Terminador"/>
          <p:cNvSpPr/>
          <p:nvPr/>
        </p:nvSpPr>
        <p:spPr>
          <a:xfrm>
            <a:off x="484147" y="6331424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400" dirty="0"/>
          </a:p>
        </p:txBody>
      </p:sp>
      <p:sp>
        <p:nvSpPr>
          <p:cNvPr id="31" name="30 Terminador"/>
          <p:cNvSpPr/>
          <p:nvPr/>
        </p:nvSpPr>
        <p:spPr>
          <a:xfrm>
            <a:off x="4575159" y="6331424"/>
            <a:ext cx="3896331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</a:t>
            </a:r>
            <a:r>
              <a:rPr lang="es-ES" dirty="0" smtClean="0"/>
              <a:t>) John Lucas Paciolo di Vargo</a:t>
            </a:r>
            <a:endParaRPr lang="es-CO" sz="2400" dirty="0"/>
          </a:p>
        </p:txBody>
      </p:sp>
      <p:sp>
        <p:nvSpPr>
          <p:cNvPr id="29" name="28 Señal de prohibido"/>
          <p:cNvSpPr/>
          <p:nvPr/>
        </p:nvSpPr>
        <p:spPr>
          <a:xfrm>
            <a:off x="172616" y="-7638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2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13.  $250.000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12398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¿Quién es el creador del sistema de partida doble?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Luca Pacioli </a:t>
            </a:r>
            <a:r>
              <a:rPr lang="es-ES" dirty="0"/>
              <a:t>B</a:t>
            </a:r>
            <a:r>
              <a:rPr lang="es-ES" dirty="0" smtClean="0"/>
              <a:t>artolomeo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400" dirty="0"/>
          </a:p>
        </p:txBody>
      </p:sp>
      <p:sp>
        <p:nvSpPr>
          <p:cNvPr id="30" name="29 Terminador"/>
          <p:cNvSpPr/>
          <p:nvPr/>
        </p:nvSpPr>
        <p:spPr>
          <a:xfrm>
            <a:off x="484147" y="6331424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400" dirty="0"/>
          </a:p>
        </p:txBody>
      </p:sp>
      <p:sp>
        <p:nvSpPr>
          <p:cNvPr id="31" name="30 Terminador"/>
          <p:cNvSpPr/>
          <p:nvPr/>
        </p:nvSpPr>
        <p:spPr>
          <a:xfrm>
            <a:off x="4575159" y="6331424"/>
            <a:ext cx="3896331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</a:t>
            </a:r>
            <a:r>
              <a:rPr lang="es-ES" dirty="0" smtClean="0"/>
              <a:t>) John Lucas Paciolo di Vargo</a:t>
            </a:r>
            <a:endParaRPr lang="es-CO" sz="2400" dirty="0"/>
          </a:p>
        </p:txBody>
      </p:sp>
      <p:sp>
        <p:nvSpPr>
          <p:cNvPr id="29" name="28 Señal de prohibido"/>
          <p:cNvSpPr/>
          <p:nvPr/>
        </p:nvSpPr>
        <p:spPr>
          <a:xfrm>
            <a:off x="1455270" y="-46981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2" name="31 Señal de prohibido"/>
          <p:cNvSpPr/>
          <p:nvPr/>
        </p:nvSpPr>
        <p:spPr>
          <a:xfrm>
            <a:off x="172616" y="-15952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7" name="36 Rectángulo"/>
          <p:cNvSpPr/>
          <p:nvPr/>
        </p:nvSpPr>
        <p:spPr>
          <a:xfrm>
            <a:off x="4598146" y="2087274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2313732" y="2087275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1105258" y="2856868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563779" y="3261110"/>
            <a:ext cx="6286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649528" y="3722775"/>
            <a:ext cx="457200" cy="3661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Rectángulo"/>
          <p:cNvSpPr/>
          <p:nvPr/>
        </p:nvSpPr>
        <p:spPr>
          <a:xfrm>
            <a:off x="4761641" y="2548940"/>
            <a:ext cx="457200" cy="154001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Rectángulo"/>
          <p:cNvSpPr/>
          <p:nvPr/>
        </p:nvSpPr>
        <p:spPr>
          <a:xfrm>
            <a:off x="2477227" y="2548941"/>
            <a:ext cx="457200" cy="15400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1259632" y="3318947"/>
            <a:ext cx="457200" cy="77000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392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13.  $250.000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¿Cuál es el verdadero nombre del creador del sistema de partida doble?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Luca Pacioli </a:t>
            </a:r>
            <a:r>
              <a:rPr lang="es-ES" dirty="0"/>
              <a:t>B</a:t>
            </a:r>
            <a:r>
              <a:rPr lang="es-ES" dirty="0" smtClean="0"/>
              <a:t>artolomeo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John Naper</a:t>
            </a:r>
            <a:endParaRPr lang="es-CO" sz="2400" dirty="0"/>
          </a:p>
        </p:txBody>
      </p:sp>
      <p:sp>
        <p:nvSpPr>
          <p:cNvPr id="30" name="29 Terminador"/>
          <p:cNvSpPr/>
          <p:nvPr/>
        </p:nvSpPr>
        <p:spPr>
          <a:xfrm>
            <a:off x="484147" y="6331424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C</a:t>
            </a:r>
            <a:r>
              <a:rPr lang="es-ES" dirty="0" smtClean="0"/>
              <a:t>) Leonardo da vinci</a:t>
            </a:r>
            <a:endParaRPr lang="es-CO" sz="2400" dirty="0"/>
          </a:p>
        </p:txBody>
      </p:sp>
      <p:sp>
        <p:nvSpPr>
          <p:cNvPr id="31" name="30 Terminador"/>
          <p:cNvSpPr/>
          <p:nvPr/>
        </p:nvSpPr>
        <p:spPr>
          <a:xfrm>
            <a:off x="4575159" y="6331424"/>
            <a:ext cx="3896331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</a:t>
            </a:r>
            <a:r>
              <a:rPr lang="es-ES" dirty="0" smtClean="0"/>
              <a:t>) John Lucas Paciolo di Vargo</a:t>
            </a:r>
            <a:endParaRPr lang="es-CO" sz="2400" dirty="0"/>
          </a:p>
        </p:txBody>
      </p:sp>
      <p:sp>
        <p:nvSpPr>
          <p:cNvPr id="29" name="28 Señal de prohibido"/>
          <p:cNvSpPr/>
          <p:nvPr/>
        </p:nvSpPr>
        <p:spPr>
          <a:xfrm>
            <a:off x="1455270" y="-46981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7" name="36 Rectángulo"/>
          <p:cNvSpPr/>
          <p:nvPr/>
        </p:nvSpPr>
        <p:spPr>
          <a:xfrm>
            <a:off x="4598146" y="2087274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2313732" y="2087275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1105258" y="2856868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563779" y="3261110"/>
            <a:ext cx="6286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649528" y="3722775"/>
            <a:ext cx="457200" cy="3661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Rectángulo"/>
          <p:cNvSpPr/>
          <p:nvPr/>
        </p:nvSpPr>
        <p:spPr>
          <a:xfrm>
            <a:off x="4761641" y="2548940"/>
            <a:ext cx="457200" cy="154001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Rectángulo"/>
          <p:cNvSpPr/>
          <p:nvPr/>
        </p:nvSpPr>
        <p:spPr>
          <a:xfrm>
            <a:off x="2477227" y="2548941"/>
            <a:ext cx="457200" cy="15400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1259632" y="3318947"/>
            <a:ext cx="457200" cy="77000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32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13.  $250.000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¿Quién es el creador del sistema de partida doble?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Luca Pacioli </a:t>
            </a:r>
            <a:r>
              <a:rPr lang="es-ES" dirty="0"/>
              <a:t>B</a:t>
            </a:r>
            <a:r>
              <a:rPr lang="es-ES" dirty="0" smtClean="0"/>
              <a:t>artolomeo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John Naper</a:t>
            </a:r>
            <a:endParaRPr lang="es-CO" sz="2400" dirty="0"/>
          </a:p>
        </p:txBody>
      </p:sp>
      <p:sp>
        <p:nvSpPr>
          <p:cNvPr id="30" name="29 Terminador"/>
          <p:cNvSpPr/>
          <p:nvPr/>
        </p:nvSpPr>
        <p:spPr>
          <a:xfrm>
            <a:off x="484147" y="6331424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C</a:t>
            </a:r>
            <a:r>
              <a:rPr lang="es-ES" dirty="0" smtClean="0"/>
              <a:t>) Leonardo da vinci</a:t>
            </a:r>
            <a:endParaRPr lang="es-CO" sz="2400" dirty="0"/>
          </a:p>
        </p:txBody>
      </p:sp>
      <p:sp>
        <p:nvSpPr>
          <p:cNvPr id="31" name="30 Terminador"/>
          <p:cNvSpPr/>
          <p:nvPr/>
        </p:nvSpPr>
        <p:spPr>
          <a:xfrm>
            <a:off x="4575159" y="6331424"/>
            <a:ext cx="3896331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</a:t>
            </a:r>
            <a:r>
              <a:rPr lang="es-ES" dirty="0" smtClean="0"/>
              <a:t>) John Lucas Paciolo di Vargo</a:t>
            </a:r>
            <a:endParaRPr lang="es-CO" sz="2400" dirty="0"/>
          </a:p>
        </p:txBody>
      </p:sp>
      <p:sp>
        <p:nvSpPr>
          <p:cNvPr id="29" name="28 Terminador"/>
          <p:cNvSpPr/>
          <p:nvPr/>
        </p:nvSpPr>
        <p:spPr>
          <a:xfrm>
            <a:off x="1539996" y="1492808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mtClean="0"/>
              <a:t>PASAR A LA SIGUIENTE PREGUNTA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8392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14.  $500.000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13.  $250.000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>
            <a:hlinkClick r:id="" action="ppaction://hlinkshowjump?jump=next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6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¿Cuáles son los principales tipos de organización comercial?</a:t>
            </a:r>
            <a:endParaRPr lang="es-CO" dirty="0"/>
          </a:p>
        </p:txBody>
      </p:sp>
      <p:sp>
        <p:nvSpPr>
          <p:cNvPr id="42" name="41 Terminador">
            <a:hlinkClick r:id="rId9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</a:t>
            </a:r>
            <a:r>
              <a:rPr lang="es-ES" sz="1400" dirty="0" smtClean="0"/>
              <a:t>Sociedad de personas y  negocio dividido</a:t>
            </a:r>
            <a:endParaRPr lang="es-CO" dirty="0"/>
          </a:p>
        </p:txBody>
      </p:sp>
      <p:sp>
        <p:nvSpPr>
          <p:cNvPr id="43" name="42 Terminador">
            <a:hlinkClick r:id="rId10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</a:t>
            </a:r>
            <a:r>
              <a:rPr lang="es-ES" sz="1400" dirty="0" smtClean="0"/>
              <a:t>Negocio individual y sociedad de personas</a:t>
            </a:r>
            <a:endParaRPr lang="es-CO" sz="2400" dirty="0"/>
          </a:p>
        </p:txBody>
      </p:sp>
      <p:sp>
        <p:nvSpPr>
          <p:cNvPr id="30" name="29 Terminador">
            <a:hlinkClick r:id="rId9" action="ppaction://hlinksldjump"/>
          </p:cNvPr>
          <p:cNvSpPr/>
          <p:nvPr/>
        </p:nvSpPr>
        <p:spPr>
          <a:xfrm>
            <a:off x="484147" y="6331424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C</a:t>
            </a:r>
            <a:r>
              <a:rPr lang="es-ES" dirty="0" smtClean="0"/>
              <a:t>) </a:t>
            </a:r>
            <a:r>
              <a:rPr lang="es-ES" sz="1600" dirty="0" smtClean="0"/>
              <a:t>Negocio individual y negocio dividido</a:t>
            </a:r>
            <a:endParaRPr lang="es-CO" sz="2400" dirty="0"/>
          </a:p>
        </p:txBody>
      </p:sp>
      <p:sp>
        <p:nvSpPr>
          <p:cNvPr id="31" name="30 Terminador">
            <a:hlinkClick r:id="rId9" action="ppaction://hlinksldjump"/>
          </p:cNvPr>
          <p:cNvSpPr/>
          <p:nvPr/>
        </p:nvSpPr>
        <p:spPr>
          <a:xfrm>
            <a:off x="4575158" y="6331037"/>
            <a:ext cx="3896331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</a:t>
            </a:r>
            <a:r>
              <a:rPr lang="es-ES" dirty="0" smtClean="0"/>
              <a:t>) Ninguna de las anteriores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94440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14.  $500.000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13.  $250.000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¿Cuáles son los principales tipos de organización comercial?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3" name="42 Terminador">
            <a:hlinkClick r:id="rId8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</a:t>
            </a:r>
            <a:r>
              <a:rPr lang="es-ES" sz="1400" dirty="0" smtClean="0"/>
              <a:t>Negocio individual y sociedad de personas</a:t>
            </a:r>
            <a:endParaRPr lang="es-CO" sz="2400" dirty="0"/>
          </a:p>
        </p:txBody>
      </p:sp>
      <p:sp>
        <p:nvSpPr>
          <p:cNvPr id="30" name="29 Terminador"/>
          <p:cNvSpPr/>
          <p:nvPr/>
        </p:nvSpPr>
        <p:spPr>
          <a:xfrm>
            <a:off x="484147" y="6331424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400" dirty="0"/>
          </a:p>
        </p:txBody>
      </p:sp>
      <p:sp>
        <p:nvSpPr>
          <p:cNvPr id="31" name="30 Terminador">
            <a:hlinkClick r:id="rId9" action="ppaction://hlinksldjump"/>
          </p:cNvPr>
          <p:cNvSpPr/>
          <p:nvPr/>
        </p:nvSpPr>
        <p:spPr>
          <a:xfrm>
            <a:off x="4575158" y="6331037"/>
            <a:ext cx="3896331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</a:t>
            </a:r>
            <a:r>
              <a:rPr lang="es-ES" dirty="0" smtClean="0"/>
              <a:t>) Ninguna de las anteriores</a:t>
            </a:r>
            <a:endParaRPr lang="es-CO" sz="2400" dirty="0"/>
          </a:p>
        </p:txBody>
      </p:sp>
      <p:sp>
        <p:nvSpPr>
          <p:cNvPr id="29" name="28 Señal de prohibido"/>
          <p:cNvSpPr/>
          <p:nvPr/>
        </p:nvSpPr>
        <p:spPr>
          <a:xfrm>
            <a:off x="172616" y="-39589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24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14.  $500.000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13.  $250.000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¿Cuáles son los principales tipos de organización comercial?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3" name="42 Terminador">
            <a:hlinkClick r:id="rId8" action="ppaction://hlinksldjump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</a:t>
            </a:r>
            <a:r>
              <a:rPr lang="es-ES" sz="1400" dirty="0" smtClean="0"/>
              <a:t>Negocio individual y sociedad de personas</a:t>
            </a:r>
            <a:endParaRPr lang="es-CO" sz="2400" dirty="0"/>
          </a:p>
        </p:txBody>
      </p:sp>
      <p:sp>
        <p:nvSpPr>
          <p:cNvPr id="30" name="29 Terminador"/>
          <p:cNvSpPr/>
          <p:nvPr/>
        </p:nvSpPr>
        <p:spPr>
          <a:xfrm>
            <a:off x="484147" y="6331424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400" dirty="0"/>
          </a:p>
        </p:txBody>
      </p:sp>
      <p:sp>
        <p:nvSpPr>
          <p:cNvPr id="31" name="30 Terminador">
            <a:hlinkClick r:id="rId9" action="ppaction://hlinksldjump"/>
          </p:cNvPr>
          <p:cNvSpPr/>
          <p:nvPr/>
        </p:nvSpPr>
        <p:spPr>
          <a:xfrm>
            <a:off x="4575158" y="6331037"/>
            <a:ext cx="3896331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</a:t>
            </a:r>
            <a:r>
              <a:rPr lang="es-ES" dirty="0" smtClean="0"/>
              <a:t>) Ninguna de las anteriores</a:t>
            </a:r>
            <a:endParaRPr lang="es-CO" sz="2400" dirty="0"/>
          </a:p>
        </p:txBody>
      </p:sp>
      <p:sp>
        <p:nvSpPr>
          <p:cNvPr id="29" name="28 Señal de prohibido"/>
          <p:cNvSpPr/>
          <p:nvPr/>
        </p:nvSpPr>
        <p:spPr>
          <a:xfrm>
            <a:off x="1455270" y="-46981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2" name="31 Señal de prohibido"/>
          <p:cNvSpPr/>
          <p:nvPr/>
        </p:nvSpPr>
        <p:spPr>
          <a:xfrm>
            <a:off x="172616" y="-26329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7" name="36 Rectángulo"/>
          <p:cNvSpPr/>
          <p:nvPr/>
        </p:nvSpPr>
        <p:spPr>
          <a:xfrm>
            <a:off x="2300448" y="3245614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1152435" y="2808482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400393" y="2539903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4627916" y="223815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311396" y="3270147"/>
            <a:ext cx="457200" cy="82167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Rectángulo"/>
          <p:cNvSpPr/>
          <p:nvPr/>
        </p:nvSpPr>
        <p:spPr>
          <a:xfrm>
            <a:off x="2463943" y="3722776"/>
            <a:ext cx="457200" cy="3690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Rectángulo"/>
          <p:cNvSpPr/>
          <p:nvPr/>
        </p:nvSpPr>
        <p:spPr>
          <a:xfrm>
            <a:off x="3563888" y="3001568"/>
            <a:ext cx="457200" cy="10902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4791411" y="2699816"/>
            <a:ext cx="457200" cy="13920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524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4.  $500</a:t>
            </a:r>
            <a:endParaRPr lang="es-CO" dirty="0"/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3.  $300</a:t>
            </a:r>
            <a:endParaRPr lang="es-CO" dirty="0"/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>
            <a:hlinkClick r:id="" action="ppaction://hlinkshowjump?jump=next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>
            <a:hlinkClick r:id="rId3" action="ppaction://hlinksldjump"/>
          </p:cNvPr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kilogramos son 5 quintales?</a:t>
            </a:r>
            <a:endParaRPr lang="es-CO" dirty="0"/>
          </a:p>
        </p:txBody>
      </p:sp>
      <p:sp>
        <p:nvSpPr>
          <p:cNvPr id="42" name="41 Terminador">
            <a:hlinkClick r:id="" action="ppaction://hlinkshowjump?jump=lastslide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2500 Kg</a:t>
            </a:r>
            <a:endParaRPr lang="es-CO" dirty="0"/>
          </a:p>
        </p:txBody>
      </p:sp>
      <p:sp>
        <p:nvSpPr>
          <p:cNvPr id="43" name="42 Terminador">
            <a:hlinkClick r:id="" action="ppaction://hlinkshowjump?jump=lastslide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25 Kg</a:t>
            </a:r>
            <a:endParaRPr lang="es-CO" dirty="0"/>
          </a:p>
        </p:txBody>
      </p:sp>
      <p:sp>
        <p:nvSpPr>
          <p:cNvPr id="44" name="43 Terminador">
            <a:hlinkClick r:id="" action="ppaction://hlinkshowjump?jump=lastslide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>
            <a:hlinkClick r:id="rId8" action="ppaction://hlinksldjump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250 Kg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1160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14.  $500.000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13.  $250.000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>
            <a:hlinkClick r:id="" action="ppaction://hlinkshowjump?jump=previous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¿Cuáles son los principales tipos de organización comercial?</a:t>
            </a:r>
            <a:endParaRPr lang="es-CO" dirty="0"/>
          </a:p>
        </p:txBody>
      </p:sp>
      <p:sp>
        <p:nvSpPr>
          <p:cNvPr id="42" name="41 Terminador">
            <a:hlinkClick r:id="rId8" action="ppaction://hlinksldjump"/>
          </p:cNvPr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</a:t>
            </a:r>
            <a:r>
              <a:rPr lang="es-ES" sz="1400" dirty="0" smtClean="0"/>
              <a:t>Sociedad de personas y  negocio dividido</a:t>
            </a:r>
            <a:endParaRPr lang="es-CO" dirty="0"/>
          </a:p>
        </p:txBody>
      </p:sp>
      <p:sp>
        <p:nvSpPr>
          <p:cNvPr id="43" name="42 Terminador">
            <a:hlinkClick r:id="" action="ppaction://hlinkshowjump?jump=nextslide"/>
          </p:cNvPr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</a:t>
            </a:r>
            <a:r>
              <a:rPr lang="es-ES" sz="1400" dirty="0" smtClean="0"/>
              <a:t>Negocio individual y sociedad de personas</a:t>
            </a:r>
            <a:endParaRPr lang="es-CO" sz="2400" dirty="0"/>
          </a:p>
        </p:txBody>
      </p:sp>
      <p:sp>
        <p:nvSpPr>
          <p:cNvPr id="30" name="29 Terminador">
            <a:hlinkClick r:id="rId8" action="ppaction://hlinksldjump"/>
          </p:cNvPr>
          <p:cNvSpPr/>
          <p:nvPr/>
        </p:nvSpPr>
        <p:spPr>
          <a:xfrm>
            <a:off x="484147" y="6331424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C</a:t>
            </a:r>
            <a:r>
              <a:rPr lang="es-ES" dirty="0" smtClean="0"/>
              <a:t>) </a:t>
            </a:r>
            <a:r>
              <a:rPr lang="es-ES" sz="1600" dirty="0" smtClean="0"/>
              <a:t>Negocio individual y negocio dividido</a:t>
            </a:r>
            <a:endParaRPr lang="es-CO" sz="2400" dirty="0"/>
          </a:p>
        </p:txBody>
      </p:sp>
      <p:sp>
        <p:nvSpPr>
          <p:cNvPr id="31" name="30 Terminador">
            <a:hlinkClick r:id="rId8" action="ppaction://hlinksldjump"/>
          </p:cNvPr>
          <p:cNvSpPr/>
          <p:nvPr/>
        </p:nvSpPr>
        <p:spPr>
          <a:xfrm>
            <a:off x="4575158" y="6331037"/>
            <a:ext cx="3896331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</a:t>
            </a:r>
            <a:r>
              <a:rPr lang="es-ES" dirty="0" smtClean="0"/>
              <a:t>) Ninguna de las anteriores</a:t>
            </a:r>
            <a:endParaRPr lang="es-CO" sz="2400" dirty="0"/>
          </a:p>
        </p:txBody>
      </p:sp>
      <p:sp>
        <p:nvSpPr>
          <p:cNvPr id="29" name="28 Señal de prohibido"/>
          <p:cNvSpPr/>
          <p:nvPr/>
        </p:nvSpPr>
        <p:spPr>
          <a:xfrm>
            <a:off x="1455270" y="-46981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7" name="36 Rectángulo"/>
          <p:cNvSpPr/>
          <p:nvPr/>
        </p:nvSpPr>
        <p:spPr>
          <a:xfrm>
            <a:off x="2300448" y="3245614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1152435" y="2808482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400393" y="2539903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4627916" y="223815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311396" y="3270147"/>
            <a:ext cx="457200" cy="82167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Rectángulo"/>
          <p:cNvSpPr/>
          <p:nvPr/>
        </p:nvSpPr>
        <p:spPr>
          <a:xfrm>
            <a:off x="2463943" y="3722776"/>
            <a:ext cx="457200" cy="3690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Rectángulo"/>
          <p:cNvSpPr/>
          <p:nvPr/>
        </p:nvSpPr>
        <p:spPr>
          <a:xfrm>
            <a:off x="3563888" y="3001568"/>
            <a:ext cx="457200" cy="10902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4791411" y="2699816"/>
            <a:ext cx="457200" cy="13920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629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14.  $500.000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13.  $250.000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¿Cuáles son los principales tipos de organización comercial?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</a:t>
            </a:r>
            <a:r>
              <a:rPr lang="es-ES" sz="1400" dirty="0" smtClean="0"/>
              <a:t>Sociedad de personas y  negocio dividido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</a:t>
            </a:r>
            <a:r>
              <a:rPr lang="es-ES" sz="1400" dirty="0" smtClean="0"/>
              <a:t>Negocio individual y sociedad de personas</a:t>
            </a:r>
            <a:endParaRPr lang="es-CO" sz="2400" dirty="0"/>
          </a:p>
        </p:txBody>
      </p:sp>
      <p:sp>
        <p:nvSpPr>
          <p:cNvPr id="30" name="29 Terminador"/>
          <p:cNvSpPr/>
          <p:nvPr/>
        </p:nvSpPr>
        <p:spPr>
          <a:xfrm>
            <a:off x="484147" y="6331424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C</a:t>
            </a:r>
            <a:r>
              <a:rPr lang="es-ES" dirty="0" smtClean="0"/>
              <a:t>) </a:t>
            </a:r>
            <a:r>
              <a:rPr lang="es-ES" sz="1600" dirty="0" smtClean="0"/>
              <a:t>Negocio individual y negocio dividido</a:t>
            </a:r>
            <a:endParaRPr lang="es-CO" sz="2400" dirty="0"/>
          </a:p>
        </p:txBody>
      </p:sp>
      <p:sp>
        <p:nvSpPr>
          <p:cNvPr id="31" name="30 Terminador"/>
          <p:cNvSpPr/>
          <p:nvPr/>
        </p:nvSpPr>
        <p:spPr>
          <a:xfrm>
            <a:off x="4575158" y="6331037"/>
            <a:ext cx="3896331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</a:t>
            </a:r>
            <a:r>
              <a:rPr lang="es-ES" dirty="0" smtClean="0"/>
              <a:t>) Ninguna de las anteriores</a:t>
            </a:r>
            <a:endParaRPr lang="es-CO" sz="2400" dirty="0"/>
          </a:p>
        </p:txBody>
      </p:sp>
      <p:sp>
        <p:nvSpPr>
          <p:cNvPr id="29" name="28 Terminador">
            <a:hlinkClick r:id="" action="ppaction://hlinkshowjump?jump=nextslide"/>
          </p:cNvPr>
          <p:cNvSpPr/>
          <p:nvPr/>
        </p:nvSpPr>
        <p:spPr>
          <a:xfrm>
            <a:off x="1539996" y="1492808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PASAR A LA SIGUIENTE PREGUNTA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65524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14.  $500.000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13.  $250.000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>
            <a:hlinkClick r:id="" action="ppaction://hlinkshowjump?jump=next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6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¿Qué es el reparto proporcional?</a:t>
            </a:r>
            <a:endParaRPr lang="es-CO" dirty="0"/>
          </a:p>
        </p:txBody>
      </p:sp>
      <p:sp>
        <p:nvSpPr>
          <p:cNvPr id="42" name="41 Terminador">
            <a:hlinkClick r:id="rId9" action="ppaction://hlinksldjump"/>
          </p:cNvPr>
          <p:cNvSpPr/>
          <p:nvPr/>
        </p:nvSpPr>
        <p:spPr>
          <a:xfrm>
            <a:off x="4575160" y="5661248"/>
            <a:ext cx="3896331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</a:t>
            </a:r>
            <a:r>
              <a:rPr lang="es-ES" sz="1400" dirty="0" smtClean="0"/>
              <a:t>Permite conocer los valores determinados y proporcionados de un único valor</a:t>
            </a:r>
            <a:endParaRPr lang="es-CO" dirty="0"/>
          </a:p>
        </p:txBody>
      </p:sp>
      <p:sp>
        <p:nvSpPr>
          <p:cNvPr id="43" name="42 Terminador">
            <a:hlinkClick r:id="rId10" action="ppaction://hlinksldjump"/>
          </p:cNvPr>
          <p:cNvSpPr/>
          <p:nvPr/>
        </p:nvSpPr>
        <p:spPr>
          <a:xfrm>
            <a:off x="484147" y="5661248"/>
            <a:ext cx="4091014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Permite dividir dinero entre 3 personas</a:t>
            </a:r>
            <a:endParaRPr lang="es-CO" sz="2400" dirty="0"/>
          </a:p>
        </p:txBody>
      </p:sp>
      <p:sp>
        <p:nvSpPr>
          <p:cNvPr id="29" name="28 Terminador">
            <a:hlinkClick r:id="rId10" action="ppaction://hlinksldjump"/>
          </p:cNvPr>
          <p:cNvSpPr/>
          <p:nvPr/>
        </p:nvSpPr>
        <p:spPr>
          <a:xfrm>
            <a:off x="484147" y="6193092"/>
            <a:ext cx="4091014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C</a:t>
            </a:r>
            <a:r>
              <a:rPr lang="es-ES" dirty="0" smtClean="0"/>
              <a:t>) </a:t>
            </a:r>
            <a:r>
              <a:rPr lang="es-ES" sz="1400" dirty="0" smtClean="0"/>
              <a:t>Ninguna de las anteriores</a:t>
            </a:r>
            <a:endParaRPr lang="es-CO" sz="2400" dirty="0"/>
          </a:p>
        </p:txBody>
      </p:sp>
      <p:sp>
        <p:nvSpPr>
          <p:cNvPr id="32" name="31 Terminador">
            <a:hlinkClick r:id="rId10" action="ppaction://hlinksldjump"/>
          </p:cNvPr>
          <p:cNvSpPr/>
          <p:nvPr/>
        </p:nvSpPr>
        <p:spPr>
          <a:xfrm>
            <a:off x="4589969" y="6193092"/>
            <a:ext cx="3881522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</a:t>
            </a:r>
            <a:r>
              <a:rPr lang="es-ES" dirty="0" smtClean="0"/>
              <a:t>) </a:t>
            </a:r>
            <a:r>
              <a:rPr lang="es-ES" sz="1400" dirty="0" smtClean="0"/>
              <a:t>Permite conocer la ganancia de cada persona conforme a lo que a aportado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0155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14.  $500.000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13.  $250.000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¿Qué es el reparto proporcional?</a:t>
            </a:r>
            <a:endParaRPr lang="es-CO" dirty="0"/>
          </a:p>
        </p:txBody>
      </p:sp>
      <p:sp>
        <p:nvSpPr>
          <p:cNvPr id="42" name="41 Terminador">
            <a:hlinkClick r:id="rId8" action="ppaction://hlinksldjump"/>
          </p:cNvPr>
          <p:cNvSpPr/>
          <p:nvPr/>
        </p:nvSpPr>
        <p:spPr>
          <a:xfrm>
            <a:off x="4575160" y="5661248"/>
            <a:ext cx="3896331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</a:t>
            </a:r>
            <a:r>
              <a:rPr lang="es-ES" sz="1400" dirty="0" smtClean="0"/>
              <a:t>Permite conocer los valores determinados y proporcionados de un único valor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661248"/>
            <a:ext cx="4091014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400" dirty="0"/>
          </a:p>
        </p:txBody>
      </p:sp>
      <p:sp>
        <p:nvSpPr>
          <p:cNvPr id="29" name="28 Terminador"/>
          <p:cNvSpPr/>
          <p:nvPr/>
        </p:nvSpPr>
        <p:spPr>
          <a:xfrm>
            <a:off x="484147" y="6193092"/>
            <a:ext cx="4091014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400" dirty="0"/>
          </a:p>
        </p:txBody>
      </p:sp>
      <p:sp>
        <p:nvSpPr>
          <p:cNvPr id="32" name="31 Terminador">
            <a:hlinkClick r:id="rId9" action="ppaction://hlinksldjump"/>
          </p:cNvPr>
          <p:cNvSpPr/>
          <p:nvPr/>
        </p:nvSpPr>
        <p:spPr>
          <a:xfrm>
            <a:off x="4589969" y="6193092"/>
            <a:ext cx="3881522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</a:t>
            </a:r>
            <a:r>
              <a:rPr lang="es-ES" dirty="0" smtClean="0"/>
              <a:t>) </a:t>
            </a:r>
            <a:r>
              <a:rPr lang="es-ES" sz="1400" dirty="0" smtClean="0"/>
              <a:t>Permite conocer la ganancia de cada persona conforme a lo que a aportado</a:t>
            </a:r>
            <a:endParaRPr lang="es-CO" sz="2400" dirty="0"/>
          </a:p>
        </p:txBody>
      </p:sp>
      <p:sp>
        <p:nvSpPr>
          <p:cNvPr id="30" name="29 Señal de prohibido"/>
          <p:cNvSpPr/>
          <p:nvPr/>
        </p:nvSpPr>
        <p:spPr>
          <a:xfrm>
            <a:off x="172616" y="-46981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7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14.  $500.000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13.  $250.000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¿Qué es el reparto proporcional?</a:t>
            </a:r>
            <a:endParaRPr lang="es-CO" dirty="0"/>
          </a:p>
        </p:txBody>
      </p:sp>
      <p:sp>
        <p:nvSpPr>
          <p:cNvPr id="42" name="41 Terminador">
            <a:hlinkClick r:id="rId8" action="ppaction://hlinksldjump"/>
          </p:cNvPr>
          <p:cNvSpPr/>
          <p:nvPr/>
        </p:nvSpPr>
        <p:spPr>
          <a:xfrm>
            <a:off x="4575160" y="5661248"/>
            <a:ext cx="3896331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</a:t>
            </a:r>
            <a:r>
              <a:rPr lang="es-ES" sz="1400" dirty="0" smtClean="0"/>
              <a:t>Permite conocer los valores determinados y proporcionados de un único valor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661248"/>
            <a:ext cx="4091014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400" dirty="0"/>
          </a:p>
        </p:txBody>
      </p:sp>
      <p:sp>
        <p:nvSpPr>
          <p:cNvPr id="29" name="28 Terminador"/>
          <p:cNvSpPr/>
          <p:nvPr/>
        </p:nvSpPr>
        <p:spPr>
          <a:xfrm>
            <a:off x="484147" y="6193092"/>
            <a:ext cx="4091014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400" dirty="0"/>
          </a:p>
        </p:txBody>
      </p:sp>
      <p:sp>
        <p:nvSpPr>
          <p:cNvPr id="32" name="31 Terminador">
            <a:hlinkClick r:id="rId9" action="ppaction://hlinksldjump"/>
          </p:cNvPr>
          <p:cNvSpPr/>
          <p:nvPr/>
        </p:nvSpPr>
        <p:spPr>
          <a:xfrm>
            <a:off x="4589969" y="6193092"/>
            <a:ext cx="3881522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</a:t>
            </a:r>
            <a:r>
              <a:rPr lang="es-ES" dirty="0" smtClean="0"/>
              <a:t>) </a:t>
            </a:r>
            <a:r>
              <a:rPr lang="es-ES" sz="1400" dirty="0" smtClean="0"/>
              <a:t>Permite conocer la ganancia de cada persona conforme a lo que a aportado</a:t>
            </a:r>
            <a:endParaRPr lang="es-CO" sz="2400" dirty="0"/>
          </a:p>
        </p:txBody>
      </p:sp>
      <p:sp>
        <p:nvSpPr>
          <p:cNvPr id="30" name="29 Señal de prohibido"/>
          <p:cNvSpPr/>
          <p:nvPr/>
        </p:nvSpPr>
        <p:spPr>
          <a:xfrm>
            <a:off x="1455270" y="-46981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Señal de prohibido"/>
          <p:cNvSpPr/>
          <p:nvPr/>
        </p:nvSpPr>
        <p:spPr>
          <a:xfrm>
            <a:off x="172616" y="-46981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7" name="36 Rectángulo"/>
          <p:cNvSpPr/>
          <p:nvPr/>
        </p:nvSpPr>
        <p:spPr>
          <a:xfrm>
            <a:off x="2281543" y="2238150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3486033" y="2808483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1147555" y="2841655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311396" y="3303320"/>
            <a:ext cx="457200" cy="8378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Rectángulo"/>
          <p:cNvSpPr/>
          <p:nvPr/>
        </p:nvSpPr>
        <p:spPr>
          <a:xfrm>
            <a:off x="2452431" y="2699816"/>
            <a:ext cx="457200" cy="14413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Rectángulo"/>
          <p:cNvSpPr/>
          <p:nvPr/>
        </p:nvSpPr>
        <p:spPr>
          <a:xfrm>
            <a:off x="3649528" y="3303320"/>
            <a:ext cx="457200" cy="8378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4738655" y="2699816"/>
            <a:ext cx="457200" cy="14413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Rectángulo"/>
          <p:cNvSpPr/>
          <p:nvPr/>
        </p:nvSpPr>
        <p:spPr>
          <a:xfrm>
            <a:off x="4575160" y="223815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27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14.  $500.000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13.  $250.000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>
            <a:hlinkClick r:id="" action="ppaction://hlinkshowjump?jump=previousslide"/>
          </p:cNvPr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¿Qué es el reparto proporcional?</a:t>
            </a:r>
            <a:endParaRPr lang="es-CO" dirty="0"/>
          </a:p>
        </p:txBody>
      </p:sp>
      <p:sp>
        <p:nvSpPr>
          <p:cNvPr id="42" name="41 Terminador">
            <a:hlinkClick r:id="" action="ppaction://hlinkshowjump?jump=nextslide"/>
          </p:cNvPr>
          <p:cNvSpPr/>
          <p:nvPr/>
        </p:nvSpPr>
        <p:spPr>
          <a:xfrm>
            <a:off x="4575160" y="5661248"/>
            <a:ext cx="3896331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</a:t>
            </a:r>
            <a:r>
              <a:rPr lang="es-ES" sz="1400" dirty="0" smtClean="0"/>
              <a:t>Permite conocer los valores determinados y proporcionados de un único valor</a:t>
            </a:r>
            <a:endParaRPr lang="es-CO" dirty="0"/>
          </a:p>
        </p:txBody>
      </p:sp>
      <p:sp>
        <p:nvSpPr>
          <p:cNvPr id="43" name="42 Terminador">
            <a:hlinkClick r:id="rId8" action="ppaction://hlinksldjump"/>
          </p:cNvPr>
          <p:cNvSpPr/>
          <p:nvPr/>
        </p:nvSpPr>
        <p:spPr>
          <a:xfrm>
            <a:off x="484147" y="5661248"/>
            <a:ext cx="4091014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Permite dividir dinero entre 3 personas</a:t>
            </a:r>
            <a:endParaRPr lang="es-CO" sz="2400" dirty="0"/>
          </a:p>
        </p:txBody>
      </p:sp>
      <p:sp>
        <p:nvSpPr>
          <p:cNvPr id="29" name="28 Terminador">
            <a:hlinkClick r:id="rId8" action="ppaction://hlinksldjump"/>
          </p:cNvPr>
          <p:cNvSpPr/>
          <p:nvPr/>
        </p:nvSpPr>
        <p:spPr>
          <a:xfrm>
            <a:off x="484147" y="6193092"/>
            <a:ext cx="4091014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C</a:t>
            </a:r>
            <a:r>
              <a:rPr lang="es-ES" dirty="0" smtClean="0"/>
              <a:t>) </a:t>
            </a:r>
            <a:r>
              <a:rPr lang="es-ES" sz="1400" dirty="0" smtClean="0"/>
              <a:t>Ninguna de las anteriores	</a:t>
            </a:r>
            <a:endParaRPr lang="es-CO" sz="2400" dirty="0"/>
          </a:p>
        </p:txBody>
      </p:sp>
      <p:sp>
        <p:nvSpPr>
          <p:cNvPr id="32" name="31 Terminador">
            <a:hlinkClick r:id="rId8" action="ppaction://hlinksldjump"/>
          </p:cNvPr>
          <p:cNvSpPr/>
          <p:nvPr/>
        </p:nvSpPr>
        <p:spPr>
          <a:xfrm>
            <a:off x="4589969" y="6193092"/>
            <a:ext cx="3881522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</a:t>
            </a:r>
            <a:r>
              <a:rPr lang="es-ES" dirty="0" smtClean="0"/>
              <a:t>) </a:t>
            </a:r>
            <a:r>
              <a:rPr lang="es-ES" sz="1400" dirty="0" smtClean="0"/>
              <a:t>Permite conocer la ganancia de cada persona conforme a lo que a aportado</a:t>
            </a:r>
            <a:endParaRPr lang="es-CO" sz="2400" dirty="0"/>
          </a:p>
        </p:txBody>
      </p:sp>
      <p:sp>
        <p:nvSpPr>
          <p:cNvPr id="30" name="29 Señal de prohibido"/>
          <p:cNvSpPr/>
          <p:nvPr/>
        </p:nvSpPr>
        <p:spPr>
          <a:xfrm>
            <a:off x="1455270" y="-46981"/>
            <a:ext cx="914400" cy="914400"/>
          </a:xfrm>
          <a:prstGeom prst="noSmoking">
            <a:avLst>
              <a:gd name="adj" fmla="val 95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37" name="36 Rectángulo"/>
          <p:cNvSpPr/>
          <p:nvPr/>
        </p:nvSpPr>
        <p:spPr>
          <a:xfrm>
            <a:off x="2281543" y="2238150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3486033" y="2808483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1147555" y="2841655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311396" y="3303320"/>
            <a:ext cx="457200" cy="8378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Rectángulo"/>
          <p:cNvSpPr/>
          <p:nvPr/>
        </p:nvSpPr>
        <p:spPr>
          <a:xfrm>
            <a:off x="2452431" y="2699816"/>
            <a:ext cx="457200" cy="14413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Rectángulo"/>
          <p:cNvSpPr/>
          <p:nvPr/>
        </p:nvSpPr>
        <p:spPr>
          <a:xfrm>
            <a:off x="3649528" y="3303320"/>
            <a:ext cx="457200" cy="8378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4738655" y="2699816"/>
            <a:ext cx="457200" cy="14413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Rectángulo"/>
          <p:cNvSpPr/>
          <p:nvPr/>
        </p:nvSpPr>
        <p:spPr>
          <a:xfrm>
            <a:off x="4575160" y="223815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54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11.  $64.000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12.  $125.000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5.  $1.000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6.  $2.000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7.  $4.000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14.  $500.000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13.  $250.000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4.  $500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3.  $300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8.  $8.000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9.  $16.000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10.  $32.000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¿Qué es el reparto proporcional?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661248"/>
            <a:ext cx="3896331" cy="517776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B) </a:t>
            </a:r>
            <a:r>
              <a:rPr lang="es-ES" sz="1400" dirty="0" smtClean="0"/>
              <a:t>Permite conocer los valores determinados y proporcionados de un único valor</a:t>
            </a:r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661248"/>
            <a:ext cx="4091014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A) Permite dividir dinero entre 3 personas</a:t>
            </a:r>
            <a:endParaRPr lang="es-CO" sz="2400" dirty="0"/>
          </a:p>
        </p:txBody>
      </p:sp>
      <p:sp>
        <p:nvSpPr>
          <p:cNvPr id="29" name="28 Terminador"/>
          <p:cNvSpPr/>
          <p:nvPr/>
        </p:nvSpPr>
        <p:spPr>
          <a:xfrm>
            <a:off x="484147" y="6193092"/>
            <a:ext cx="4091014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C</a:t>
            </a:r>
            <a:r>
              <a:rPr lang="es-ES" dirty="0" smtClean="0"/>
              <a:t>) </a:t>
            </a:r>
            <a:r>
              <a:rPr lang="es-ES" sz="1400" dirty="0" smtClean="0"/>
              <a:t>Ninguna de las anteriores</a:t>
            </a:r>
            <a:endParaRPr lang="es-CO" sz="2400" dirty="0"/>
          </a:p>
        </p:txBody>
      </p:sp>
      <p:sp>
        <p:nvSpPr>
          <p:cNvPr id="32" name="31 Terminador"/>
          <p:cNvSpPr/>
          <p:nvPr/>
        </p:nvSpPr>
        <p:spPr>
          <a:xfrm>
            <a:off x="4589969" y="6193092"/>
            <a:ext cx="3881522" cy="517776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</a:t>
            </a:r>
            <a:r>
              <a:rPr lang="es-ES" dirty="0" smtClean="0"/>
              <a:t>) </a:t>
            </a:r>
            <a:r>
              <a:rPr lang="es-ES" sz="1400" dirty="0" smtClean="0"/>
              <a:t>Permite conocer la ganancia de cada persona conforme a lo que a aportado</a:t>
            </a:r>
            <a:endParaRPr lang="es-CO" sz="2400" dirty="0"/>
          </a:p>
        </p:txBody>
      </p:sp>
      <p:sp>
        <p:nvSpPr>
          <p:cNvPr id="30" name="29 Terminador">
            <a:hlinkClick r:id="rId7" action="ppaction://hlinksldjump"/>
          </p:cNvPr>
          <p:cNvSpPr/>
          <p:nvPr/>
        </p:nvSpPr>
        <p:spPr>
          <a:xfrm>
            <a:off x="1539996" y="1492808"/>
            <a:ext cx="4091014" cy="301752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PASAR A LA SIGUIENTE PREGUNTA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3027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strella de 5 puntas"/>
          <p:cNvSpPr/>
          <p:nvPr/>
        </p:nvSpPr>
        <p:spPr>
          <a:xfrm>
            <a:off x="1401180" y="1196752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29 Estrella de 5 puntas"/>
          <p:cNvSpPr/>
          <p:nvPr/>
        </p:nvSpPr>
        <p:spPr>
          <a:xfrm>
            <a:off x="3982465" y="1844824"/>
            <a:ext cx="1243460" cy="11467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Estrella de 5 puntas"/>
          <p:cNvSpPr/>
          <p:nvPr/>
        </p:nvSpPr>
        <p:spPr>
          <a:xfrm>
            <a:off x="395536" y="213285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Estrella de 5 puntas"/>
          <p:cNvSpPr/>
          <p:nvPr/>
        </p:nvSpPr>
        <p:spPr>
          <a:xfrm>
            <a:off x="4575161" y="751971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Estrella de 5 puntas"/>
          <p:cNvSpPr/>
          <p:nvPr/>
        </p:nvSpPr>
        <p:spPr>
          <a:xfrm>
            <a:off x="5145341" y="78514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Estrella de 5 puntas"/>
          <p:cNvSpPr/>
          <p:nvPr/>
        </p:nvSpPr>
        <p:spPr>
          <a:xfrm>
            <a:off x="2697324" y="87271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Estrella de 5 puntas"/>
          <p:cNvSpPr/>
          <p:nvPr/>
        </p:nvSpPr>
        <p:spPr>
          <a:xfrm>
            <a:off x="5793413" y="87271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Estrella de 5 puntas"/>
          <p:cNvSpPr/>
          <p:nvPr/>
        </p:nvSpPr>
        <p:spPr>
          <a:xfrm>
            <a:off x="8100392" y="213285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Estrella de 5 puntas"/>
          <p:cNvSpPr/>
          <p:nvPr/>
        </p:nvSpPr>
        <p:spPr>
          <a:xfrm>
            <a:off x="3927089" y="760879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Estrella de 5 puntas"/>
          <p:cNvSpPr/>
          <p:nvPr/>
        </p:nvSpPr>
        <p:spPr>
          <a:xfrm>
            <a:off x="3326160" y="78514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Estrella de 5 puntas"/>
          <p:cNvSpPr/>
          <p:nvPr/>
        </p:nvSpPr>
        <p:spPr>
          <a:xfrm>
            <a:off x="2049252" y="964645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Estrella de 5 puntas"/>
          <p:cNvSpPr/>
          <p:nvPr/>
        </p:nvSpPr>
        <p:spPr>
          <a:xfrm>
            <a:off x="6441485" y="964645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Estrella de 5 puntas"/>
          <p:cNvSpPr/>
          <p:nvPr/>
        </p:nvSpPr>
        <p:spPr>
          <a:xfrm>
            <a:off x="7089557" y="1196752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Estrella de 5 puntas"/>
          <p:cNvSpPr/>
          <p:nvPr/>
        </p:nvSpPr>
        <p:spPr>
          <a:xfrm>
            <a:off x="827584" y="1673188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49 Estrella de 5 puntas"/>
          <p:cNvSpPr/>
          <p:nvPr/>
        </p:nvSpPr>
        <p:spPr>
          <a:xfrm>
            <a:off x="7668344" y="1673188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3 CuadroTexto"/>
          <p:cNvSpPr txBox="1"/>
          <p:nvPr/>
        </p:nvSpPr>
        <p:spPr>
          <a:xfrm>
            <a:off x="2921875" y="4437112"/>
            <a:ext cx="336463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Ganaste $100</a:t>
            </a:r>
            <a:endParaRPr lang="es-CO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326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strella de 5 puntas"/>
          <p:cNvSpPr/>
          <p:nvPr/>
        </p:nvSpPr>
        <p:spPr>
          <a:xfrm>
            <a:off x="1401180" y="1196752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Estrella de 5 puntas"/>
          <p:cNvSpPr/>
          <p:nvPr/>
        </p:nvSpPr>
        <p:spPr>
          <a:xfrm>
            <a:off x="395536" y="213285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Estrella de 5 puntas"/>
          <p:cNvSpPr/>
          <p:nvPr/>
        </p:nvSpPr>
        <p:spPr>
          <a:xfrm>
            <a:off x="4575161" y="751971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Estrella de 5 puntas"/>
          <p:cNvSpPr/>
          <p:nvPr/>
        </p:nvSpPr>
        <p:spPr>
          <a:xfrm>
            <a:off x="5145341" y="78514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Estrella de 5 puntas"/>
          <p:cNvSpPr/>
          <p:nvPr/>
        </p:nvSpPr>
        <p:spPr>
          <a:xfrm>
            <a:off x="2697324" y="87271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Estrella de 5 puntas"/>
          <p:cNvSpPr/>
          <p:nvPr/>
        </p:nvSpPr>
        <p:spPr>
          <a:xfrm>
            <a:off x="5793413" y="87271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Estrella de 5 puntas"/>
          <p:cNvSpPr/>
          <p:nvPr/>
        </p:nvSpPr>
        <p:spPr>
          <a:xfrm>
            <a:off x="8100392" y="213285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Estrella de 5 puntas"/>
          <p:cNvSpPr/>
          <p:nvPr/>
        </p:nvSpPr>
        <p:spPr>
          <a:xfrm>
            <a:off x="3927089" y="760879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Estrella de 5 puntas"/>
          <p:cNvSpPr/>
          <p:nvPr/>
        </p:nvSpPr>
        <p:spPr>
          <a:xfrm>
            <a:off x="3326160" y="78514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Estrella de 5 puntas"/>
          <p:cNvSpPr/>
          <p:nvPr/>
        </p:nvSpPr>
        <p:spPr>
          <a:xfrm>
            <a:off x="2049252" y="964645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Estrella de 5 puntas"/>
          <p:cNvSpPr/>
          <p:nvPr/>
        </p:nvSpPr>
        <p:spPr>
          <a:xfrm>
            <a:off x="6441485" y="964645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Estrella de 5 puntas"/>
          <p:cNvSpPr/>
          <p:nvPr/>
        </p:nvSpPr>
        <p:spPr>
          <a:xfrm>
            <a:off x="7089557" y="1196752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Estrella de 5 puntas"/>
          <p:cNvSpPr/>
          <p:nvPr/>
        </p:nvSpPr>
        <p:spPr>
          <a:xfrm>
            <a:off x="827584" y="1673188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49 Estrella de 5 puntas"/>
          <p:cNvSpPr/>
          <p:nvPr/>
        </p:nvSpPr>
        <p:spPr>
          <a:xfrm>
            <a:off x="7668344" y="1673188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Estrella de 5 puntas"/>
          <p:cNvSpPr/>
          <p:nvPr/>
        </p:nvSpPr>
        <p:spPr>
          <a:xfrm>
            <a:off x="3982465" y="1844824"/>
            <a:ext cx="1243460" cy="11467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CuadroTexto"/>
          <p:cNvSpPr txBox="1"/>
          <p:nvPr/>
        </p:nvSpPr>
        <p:spPr>
          <a:xfrm>
            <a:off x="2921875" y="4459759"/>
            <a:ext cx="336463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Ganaste $100</a:t>
            </a:r>
            <a:endParaRPr lang="es-CO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921875" y="4459759"/>
            <a:ext cx="336463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Ganaste $200</a:t>
            </a:r>
            <a:endParaRPr lang="es-CO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04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strella de 5 puntas"/>
          <p:cNvSpPr/>
          <p:nvPr/>
        </p:nvSpPr>
        <p:spPr>
          <a:xfrm>
            <a:off x="1401180" y="1196752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Estrella de 5 puntas"/>
          <p:cNvSpPr/>
          <p:nvPr/>
        </p:nvSpPr>
        <p:spPr>
          <a:xfrm>
            <a:off x="395536" y="213285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Estrella de 5 puntas"/>
          <p:cNvSpPr/>
          <p:nvPr/>
        </p:nvSpPr>
        <p:spPr>
          <a:xfrm>
            <a:off x="4575161" y="751971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Estrella de 5 puntas"/>
          <p:cNvSpPr/>
          <p:nvPr/>
        </p:nvSpPr>
        <p:spPr>
          <a:xfrm>
            <a:off x="5145341" y="78514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Estrella de 5 puntas"/>
          <p:cNvSpPr/>
          <p:nvPr/>
        </p:nvSpPr>
        <p:spPr>
          <a:xfrm>
            <a:off x="2697324" y="87271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Estrella de 5 puntas"/>
          <p:cNvSpPr/>
          <p:nvPr/>
        </p:nvSpPr>
        <p:spPr>
          <a:xfrm>
            <a:off x="5793413" y="87271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Estrella de 5 puntas"/>
          <p:cNvSpPr/>
          <p:nvPr/>
        </p:nvSpPr>
        <p:spPr>
          <a:xfrm>
            <a:off x="8100392" y="213285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Estrella de 5 puntas"/>
          <p:cNvSpPr/>
          <p:nvPr/>
        </p:nvSpPr>
        <p:spPr>
          <a:xfrm>
            <a:off x="3927089" y="760879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Estrella de 5 puntas"/>
          <p:cNvSpPr/>
          <p:nvPr/>
        </p:nvSpPr>
        <p:spPr>
          <a:xfrm>
            <a:off x="3326160" y="78514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Estrella de 5 puntas"/>
          <p:cNvSpPr/>
          <p:nvPr/>
        </p:nvSpPr>
        <p:spPr>
          <a:xfrm>
            <a:off x="2049252" y="964645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Estrella de 5 puntas"/>
          <p:cNvSpPr/>
          <p:nvPr/>
        </p:nvSpPr>
        <p:spPr>
          <a:xfrm>
            <a:off x="6441485" y="964645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Estrella de 5 puntas"/>
          <p:cNvSpPr/>
          <p:nvPr/>
        </p:nvSpPr>
        <p:spPr>
          <a:xfrm>
            <a:off x="7089557" y="1196752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Estrella de 5 puntas"/>
          <p:cNvSpPr/>
          <p:nvPr/>
        </p:nvSpPr>
        <p:spPr>
          <a:xfrm>
            <a:off x="827584" y="1673188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49 Estrella de 5 puntas"/>
          <p:cNvSpPr/>
          <p:nvPr/>
        </p:nvSpPr>
        <p:spPr>
          <a:xfrm>
            <a:off x="7668344" y="1673188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Estrella de 5 puntas"/>
          <p:cNvSpPr/>
          <p:nvPr/>
        </p:nvSpPr>
        <p:spPr>
          <a:xfrm>
            <a:off x="3982465" y="1844824"/>
            <a:ext cx="1243460" cy="11467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CuadroTexto"/>
          <p:cNvSpPr txBox="1"/>
          <p:nvPr/>
        </p:nvSpPr>
        <p:spPr>
          <a:xfrm>
            <a:off x="2921875" y="4437112"/>
            <a:ext cx="336463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Ganaste $300</a:t>
            </a:r>
            <a:endParaRPr lang="es-CO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933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4.  $500</a:t>
            </a:r>
            <a:endParaRPr lang="es-CO" dirty="0"/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3.  $300</a:t>
            </a:r>
            <a:endParaRPr lang="es-CO" dirty="0"/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>
            <a:hlinkClick r:id="" action="ppaction://hlinkshowjump?jump=nextslide"/>
          </p:cNvPr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kilogramos son 5 quintales?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4" name="43 Terminador">
            <a:hlinkClick r:id="" action="ppaction://hlinkshowjump?jump=lastslide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>
            <a:hlinkClick r:id="rId7" action="ppaction://hlinksldjump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250 Kg</a:t>
            </a:r>
            <a:endParaRPr lang="es-CO" dirty="0"/>
          </a:p>
        </p:txBody>
      </p:sp>
      <p:sp>
        <p:nvSpPr>
          <p:cNvPr id="3" name="2 Señal de prohibido"/>
          <p:cNvSpPr/>
          <p:nvPr/>
        </p:nvSpPr>
        <p:spPr>
          <a:xfrm>
            <a:off x="172616" y="-15952"/>
            <a:ext cx="914400" cy="914400"/>
          </a:xfrm>
          <a:prstGeom prst="noSmoking">
            <a:avLst>
              <a:gd name="adj" fmla="val 830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2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strella de 5 puntas"/>
          <p:cNvSpPr/>
          <p:nvPr/>
        </p:nvSpPr>
        <p:spPr>
          <a:xfrm>
            <a:off x="1401180" y="1196752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Estrella de 5 puntas"/>
          <p:cNvSpPr/>
          <p:nvPr/>
        </p:nvSpPr>
        <p:spPr>
          <a:xfrm>
            <a:off x="395536" y="213285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Estrella de 5 puntas"/>
          <p:cNvSpPr/>
          <p:nvPr/>
        </p:nvSpPr>
        <p:spPr>
          <a:xfrm>
            <a:off x="4575161" y="751971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Estrella de 5 puntas"/>
          <p:cNvSpPr/>
          <p:nvPr/>
        </p:nvSpPr>
        <p:spPr>
          <a:xfrm>
            <a:off x="5145341" y="78514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Estrella de 5 puntas"/>
          <p:cNvSpPr/>
          <p:nvPr/>
        </p:nvSpPr>
        <p:spPr>
          <a:xfrm>
            <a:off x="2697324" y="87271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Estrella de 5 puntas"/>
          <p:cNvSpPr/>
          <p:nvPr/>
        </p:nvSpPr>
        <p:spPr>
          <a:xfrm>
            <a:off x="5793413" y="87271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Estrella de 5 puntas"/>
          <p:cNvSpPr/>
          <p:nvPr/>
        </p:nvSpPr>
        <p:spPr>
          <a:xfrm>
            <a:off x="8100392" y="213285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Estrella de 5 puntas"/>
          <p:cNvSpPr/>
          <p:nvPr/>
        </p:nvSpPr>
        <p:spPr>
          <a:xfrm>
            <a:off x="3927089" y="760879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Estrella de 5 puntas"/>
          <p:cNvSpPr/>
          <p:nvPr/>
        </p:nvSpPr>
        <p:spPr>
          <a:xfrm>
            <a:off x="3326160" y="78514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Estrella de 5 puntas"/>
          <p:cNvSpPr/>
          <p:nvPr/>
        </p:nvSpPr>
        <p:spPr>
          <a:xfrm>
            <a:off x="2049252" y="964645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Estrella de 5 puntas"/>
          <p:cNvSpPr/>
          <p:nvPr/>
        </p:nvSpPr>
        <p:spPr>
          <a:xfrm>
            <a:off x="6441485" y="964645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Estrella de 5 puntas"/>
          <p:cNvSpPr/>
          <p:nvPr/>
        </p:nvSpPr>
        <p:spPr>
          <a:xfrm>
            <a:off x="7089557" y="1196752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Estrella de 5 puntas"/>
          <p:cNvSpPr/>
          <p:nvPr/>
        </p:nvSpPr>
        <p:spPr>
          <a:xfrm>
            <a:off x="827584" y="1673188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49 Estrella de 5 puntas"/>
          <p:cNvSpPr/>
          <p:nvPr/>
        </p:nvSpPr>
        <p:spPr>
          <a:xfrm>
            <a:off x="7668344" y="1673188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Estrella de 5 puntas"/>
          <p:cNvSpPr/>
          <p:nvPr/>
        </p:nvSpPr>
        <p:spPr>
          <a:xfrm>
            <a:off x="3982465" y="1844824"/>
            <a:ext cx="1243460" cy="11467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CuadroTexto"/>
          <p:cNvSpPr txBox="1"/>
          <p:nvPr/>
        </p:nvSpPr>
        <p:spPr>
          <a:xfrm>
            <a:off x="2921875" y="4437112"/>
            <a:ext cx="336463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Ganaste $500</a:t>
            </a:r>
            <a:endParaRPr lang="es-CO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247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strella de 5 puntas"/>
          <p:cNvSpPr/>
          <p:nvPr/>
        </p:nvSpPr>
        <p:spPr>
          <a:xfrm>
            <a:off x="1401180" y="1196752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Estrella de 5 puntas"/>
          <p:cNvSpPr/>
          <p:nvPr/>
        </p:nvSpPr>
        <p:spPr>
          <a:xfrm>
            <a:off x="395536" y="213285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Estrella de 5 puntas"/>
          <p:cNvSpPr/>
          <p:nvPr/>
        </p:nvSpPr>
        <p:spPr>
          <a:xfrm>
            <a:off x="4575161" y="751971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Estrella de 5 puntas"/>
          <p:cNvSpPr/>
          <p:nvPr/>
        </p:nvSpPr>
        <p:spPr>
          <a:xfrm>
            <a:off x="5145341" y="78514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Estrella de 5 puntas"/>
          <p:cNvSpPr/>
          <p:nvPr/>
        </p:nvSpPr>
        <p:spPr>
          <a:xfrm>
            <a:off x="2697324" y="87271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Estrella de 5 puntas"/>
          <p:cNvSpPr/>
          <p:nvPr/>
        </p:nvSpPr>
        <p:spPr>
          <a:xfrm>
            <a:off x="5793413" y="87271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Estrella de 5 puntas"/>
          <p:cNvSpPr/>
          <p:nvPr/>
        </p:nvSpPr>
        <p:spPr>
          <a:xfrm>
            <a:off x="8100392" y="213285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Estrella de 5 puntas"/>
          <p:cNvSpPr/>
          <p:nvPr/>
        </p:nvSpPr>
        <p:spPr>
          <a:xfrm>
            <a:off x="3927089" y="760879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Estrella de 5 puntas"/>
          <p:cNvSpPr/>
          <p:nvPr/>
        </p:nvSpPr>
        <p:spPr>
          <a:xfrm>
            <a:off x="3326160" y="78514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Estrella de 5 puntas"/>
          <p:cNvSpPr/>
          <p:nvPr/>
        </p:nvSpPr>
        <p:spPr>
          <a:xfrm>
            <a:off x="2049252" y="964645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Estrella de 5 puntas"/>
          <p:cNvSpPr/>
          <p:nvPr/>
        </p:nvSpPr>
        <p:spPr>
          <a:xfrm>
            <a:off x="6441485" y="964645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Estrella de 5 puntas"/>
          <p:cNvSpPr/>
          <p:nvPr/>
        </p:nvSpPr>
        <p:spPr>
          <a:xfrm>
            <a:off x="7089557" y="1196752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Estrella de 5 puntas"/>
          <p:cNvSpPr/>
          <p:nvPr/>
        </p:nvSpPr>
        <p:spPr>
          <a:xfrm>
            <a:off x="827584" y="1673188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49 Estrella de 5 puntas"/>
          <p:cNvSpPr/>
          <p:nvPr/>
        </p:nvSpPr>
        <p:spPr>
          <a:xfrm>
            <a:off x="7668344" y="1673188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Estrella de 5 puntas"/>
          <p:cNvSpPr/>
          <p:nvPr/>
        </p:nvSpPr>
        <p:spPr>
          <a:xfrm>
            <a:off x="3982465" y="1844824"/>
            <a:ext cx="1243460" cy="11467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CuadroTexto"/>
          <p:cNvSpPr txBox="1"/>
          <p:nvPr/>
        </p:nvSpPr>
        <p:spPr>
          <a:xfrm>
            <a:off x="2921875" y="4437112"/>
            <a:ext cx="3649974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Ganaste $1000</a:t>
            </a:r>
            <a:endParaRPr lang="es-CO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0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strella de 5 puntas"/>
          <p:cNvSpPr/>
          <p:nvPr/>
        </p:nvSpPr>
        <p:spPr>
          <a:xfrm>
            <a:off x="1401180" y="1196752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Estrella de 5 puntas"/>
          <p:cNvSpPr/>
          <p:nvPr/>
        </p:nvSpPr>
        <p:spPr>
          <a:xfrm>
            <a:off x="395536" y="213285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Estrella de 5 puntas"/>
          <p:cNvSpPr/>
          <p:nvPr/>
        </p:nvSpPr>
        <p:spPr>
          <a:xfrm>
            <a:off x="4575161" y="751971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Estrella de 5 puntas"/>
          <p:cNvSpPr/>
          <p:nvPr/>
        </p:nvSpPr>
        <p:spPr>
          <a:xfrm>
            <a:off x="5145341" y="78514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Estrella de 5 puntas"/>
          <p:cNvSpPr/>
          <p:nvPr/>
        </p:nvSpPr>
        <p:spPr>
          <a:xfrm>
            <a:off x="2697324" y="87271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Estrella de 5 puntas"/>
          <p:cNvSpPr/>
          <p:nvPr/>
        </p:nvSpPr>
        <p:spPr>
          <a:xfrm>
            <a:off x="5793413" y="87271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Estrella de 5 puntas"/>
          <p:cNvSpPr/>
          <p:nvPr/>
        </p:nvSpPr>
        <p:spPr>
          <a:xfrm>
            <a:off x="8100392" y="213285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Estrella de 5 puntas"/>
          <p:cNvSpPr/>
          <p:nvPr/>
        </p:nvSpPr>
        <p:spPr>
          <a:xfrm>
            <a:off x="3927089" y="760879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Estrella de 5 puntas"/>
          <p:cNvSpPr/>
          <p:nvPr/>
        </p:nvSpPr>
        <p:spPr>
          <a:xfrm>
            <a:off x="3326160" y="78514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Estrella de 5 puntas"/>
          <p:cNvSpPr/>
          <p:nvPr/>
        </p:nvSpPr>
        <p:spPr>
          <a:xfrm>
            <a:off x="2049252" y="964645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Estrella de 5 puntas"/>
          <p:cNvSpPr/>
          <p:nvPr/>
        </p:nvSpPr>
        <p:spPr>
          <a:xfrm>
            <a:off x="6441485" y="964645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Estrella de 5 puntas"/>
          <p:cNvSpPr/>
          <p:nvPr/>
        </p:nvSpPr>
        <p:spPr>
          <a:xfrm>
            <a:off x="7089557" y="1196752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Estrella de 5 puntas"/>
          <p:cNvSpPr/>
          <p:nvPr/>
        </p:nvSpPr>
        <p:spPr>
          <a:xfrm>
            <a:off x="827584" y="1673188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49 Estrella de 5 puntas"/>
          <p:cNvSpPr/>
          <p:nvPr/>
        </p:nvSpPr>
        <p:spPr>
          <a:xfrm>
            <a:off x="7668344" y="1673188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Estrella de 5 puntas"/>
          <p:cNvSpPr/>
          <p:nvPr/>
        </p:nvSpPr>
        <p:spPr>
          <a:xfrm>
            <a:off x="3982465" y="1844824"/>
            <a:ext cx="1243460" cy="11467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CuadroTexto"/>
          <p:cNvSpPr txBox="1"/>
          <p:nvPr/>
        </p:nvSpPr>
        <p:spPr>
          <a:xfrm>
            <a:off x="2921875" y="4437112"/>
            <a:ext cx="3649974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Ganaste $2000</a:t>
            </a:r>
            <a:endParaRPr lang="es-CO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120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strella de 5 puntas"/>
          <p:cNvSpPr/>
          <p:nvPr/>
        </p:nvSpPr>
        <p:spPr>
          <a:xfrm>
            <a:off x="1401180" y="1196752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Estrella de 5 puntas"/>
          <p:cNvSpPr/>
          <p:nvPr/>
        </p:nvSpPr>
        <p:spPr>
          <a:xfrm>
            <a:off x="395536" y="213285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Estrella de 5 puntas"/>
          <p:cNvSpPr/>
          <p:nvPr/>
        </p:nvSpPr>
        <p:spPr>
          <a:xfrm>
            <a:off x="4575161" y="751971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Estrella de 5 puntas"/>
          <p:cNvSpPr/>
          <p:nvPr/>
        </p:nvSpPr>
        <p:spPr>
          <a:xfrm>
            <a:off x="5145341" y="78514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Estrella de 5 puntas"/>
          <p:cNvSpPr/>
          <p:nvPr/>
        </p:nvSpPr>
        <p:spPr>
          <a:xfrm>
            <a:off x="2697324" y="87271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Estrella de 5 puntas"/>
          <p:cNvSpPr/>
          <p:nvPr/>
        </p:nvSpPr>
        <p:spPr>
          <a:xfrm>
            <a:off x="5793413" y="87271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Estrella de 5 puntas"/>
          <p:cNvSpPr/>
          <p:nvPr/>
        </p:nvSpPr>
        <p:spPr>
          <a:xfrm>
            <a:off x="8100392" y="213285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Estrella de 5 puntas"/>
          <p:cNvSpPr/>
          <p:nvPr/>
        </p:nvSpPr>
        <p:spPr>
          <a:xfrm>
            <a:off x="3927089" y="764704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Estrella de 5 puntas"/>
          <p:cNvSpPr/>
          <p:nvPr/>
        </p:nvSpPr>
        <p:spPr>
          <a:xfrm>
            <a:off x="3326160" y="78514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Estrella de 5 puntas"/>
          <p:cNvSpPr/>
          <p:nvPr/>
        </p:nvSpPr>
        <p:spPr>
          <a:xfrm>
            <a:off x="2049252" y="964645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Estrella de 5 puntas"/>
          <p:cNvSpPr/>
          <p:nvPr/>
        </p:nvSpPr>
        <p:spPr>
          <a:xfrm>
            <a:off x="6441485" y="964645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Estrella de 5 puntas"/>
          <p:cNvSpPr/>
          <p:nvPr/>
        </p:nvSpPr>
        <p:spPr>
          <a:xfrm>
            <a:off x="7089557" y="1196752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Estrella de 5 puntas"/>
          <p:cNvSpPr/>
          <p:nvPr/>
        </p:nvSpPr>
        <p:spPr>
          <a:xfrm>
            <a:off x="827584" y="1673188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49 Estrella de 5 puntas"/>
          <p:cNvSpPr/>
          <p:nvPr/>
        </p:nvSpPr>
        <p:spPr>
          <a:xfrm>
            <a:off x="7668344" y="1673188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Estrella de 5 puntas"/>
          <p:cNvSpPr/>
          <p:nvPr/>
        </p:nvSpPr>
        <p:spPr>
          <a:xfrm>
            <a:off x="3982465" y="1844824"/>
            <a:ext cx="1243460" cy="11467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CuadroTexto"/>
          <p:cNvSpPr txBox="1"/>
          <p:nvPr/>
        </p:nvSpPr>
        <p:spPr>
          <a:xfrm>
            <a:off x="2921875" y="4437112"/>
            <a:ext cx="3649974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Ganaste $4000</a:t>
            </a:r>
            <a:endParaRPr lang="es-CO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34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strella de 5 puntas"/>
          <p:cNvSpPr/>
          <p:nvPr/>
        </p:nvSpPr>
        <p:spPr>
          <a:xfrm>
            <a:off x="1401180" y="1196752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Estrella de 5 puntas"/>
          <p:cNvSpPr/>
          <p:nvPr/>
        </p:nvSpPr>
        <p:spPr>
          <a:xfrm>
            <a:off x="395536" y="213285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Estrella de 5 puntas"/>
          <p:cNvSpPr/>
          <p:nvPr/>
        </p:nvSpPr>
        <p:spPr>
          <a:xfrm>
            <a:off x="4575161" y="751971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Estrella de 5 puntas"/>
          <p:cNvSpPr/>
          <p:nvPr/>
        </p:nvSpPr>
        <p:spPr>
          <a:xfrm>
            <a:off x="5145341" y="78514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Estrella de 5 puntas"/>
          <p:cNvSpPr/>
          <p:nvPr/>
        </p:nvSpPr>
        <p:spPr>
          <a:xfrm>
            <a:off x="2697324" y="87271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Estrella de 5 puntas"/>
          <p:cNvSpPr/>
          <p:nvPr/>
        </p:nvSpPr>
        <p:spPr>
          <a:xfrm>
            <a:off x="5793413" y="87271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Estrella de 5 puntas"/>
          <p:cNvSpPr/>
          <p:nvPr/>
        </p:nvSpPr>
        <p:spPr>
          <a:xfrm>
            <a:off x="8100392" y="213285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Estrella de 5 puntas"/>
          <p:cNvSpPr/>
          <p:nvPr/>
        </p:nvSpPr>
        <p:spPr>
          <a:xfrm>
            <a:off x="3927089" y="764704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Estrella de 5 puntas"/>
          <p:cNvSpPr/>
          <p:nvPr/>
        </p:nvSpPr>
        <p:spPr>
          <a:xfrm>
            <a:off x="3326160" y="78514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Estrella de 5 puntas"/>
          <p:cNvSpPr/>
          <p:nvPr/>
        </p:nvSpPr>
        <p:spPr>
          <a:xfrm>
            <a:off x="2049252" y="964645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Estrella de 5 puntas"/>
          <p:cNvSpPr/>
          <p:nvPr/>
        </p:nvSpPr>
        <p:spPr>
          <a:xfrm>
            <a:off x="6441485" y="964645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Estrella de 5 puntas"/>
          <p:cNvSpPr/>
          <p:nvPr/>
        </p:nvSpPr>
        <p:spPr>
          <a:xfrm>
            <a:off x="7089557" y="1196752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Estrella de 5 puntas"/>
          <p:cNvSpPr/>
          <p:nvPr/>
        </p:nvSpPr>
        <p:spPr>
          <a:xfrm>
            <a:off x="827584" y="1673188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49 Estrella de 5 puntas"/>
          <p:cNvSpPr/>
          <p:nvPr/>
        </p:nvSpPr>
        <p:spPr>
          <a:xfrm>
            <a:off x="7668344" y="1673188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Estrella de 5 puntas"/>
          <p:cNvSpPr/>
          <p:nvPr/>
        </p:nvSpPr>
        <p:spPr>
          <a:xfrm>
            <a:off x="3982465" y="1844824"/>
            <a:ext cx="1243460" cy="11467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CuadroTexto"/>
          <p:cNvSpPr txBox="1"/>
          <p:nvPr/>
        </p:nvSpPr>
        <p:spPr>
          <a:xfrm>
            <a:off x="2921875" y="4437112"/>
            <a:ext cx="3649974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Ganaste $8000</a:t>
            </a:r>
            <a:endParaRPr lang="es-CO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67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strella de 5 puntas"/>
          <p:cNvSpPr/>
          <p:nvPr/>
        </p:nvSpPr>
        <p:spPr>
          <a:xfrm>
            <a:off x="1401180" y="1196752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Estrella de 5 puntas"/>
          <p:cNvSpPr/>
          <p:nvPr/>
        </p:nvSpPr>
        <p:spPr>
          <a:xfrm>
            <a:off x="395536" y="213285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Estrella de 5 puntas"/>
          <p:cNvSpPr/>
          <p:nvPr/>
        </p:nvSpPr>
        <p:spPr>
          <a:xfrm>
            <a:off x="4575161" y="751971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Estrella de 5 puntas"/>
          <p:cNvSpPr/>
          <p:nvPr/>
        </p:nvSpPr>
        <p:spPr>
          <a:xfrm>
            <a:off x="5145341" y="78514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Estrella de 5 puntas"/>
          <p:cNvSpPr/>
          <p:nvPr/>
        </p:nvSpPr>
        <p:spPr>
          <a:xfrm>
            <a:off x="2697324" y="87271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Estrella de 5 puntas"/>
          <p:cNvSpPr/>
          <p:nvPr/>
        </p:nvSpPr>
        <p:spPr>
          <a:xfrm>
            <a:off x="5793413" y="87271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Estrella de 5 puntas"/>
          <p:cNvSpPr/>
          <p:nvPr/>
        </p:nvSpPr>
        <p:spPr>
          <a:xfrm>
            <a:off x="8100392" y="213285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Estrella de 5 puntas"/>
          <p:cNvSpPr/>
          <p:nvPr/>
        </p:nvSpPr>
        <p:spPr>
          <a:xfrm>
            <a:off x="3927089" y="764704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Estrella de 5 puntas"/>
          <p:cNvSpPr/>
          <p:nvPr/>
        </p:nvSpPr>
        <p:spPr>
          <a:xfrm>
            <a:off x="3326160" y="78514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Estrella de 5 puntas"/>
          <p:cNvSpPr/>
          <p:nvPr/>
        </p:nvSpPr>
        <p:spPr>
          <a:xfrm>
            <a:off x="2049252" y="964645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Estrella de 5 puntas"/>
          <p:cNvSpPr/>
          <p:nvPr/>
        </p:nvSpPr>
        <p:spPr>
          <a:xfrm>
            <a:off x="6441485" y="964645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Estrella de 5 puntas"/>
          <p:cNvSpPr/>
          <p:nvPr/>
        </p:nvSpPr>
        <p:spPr>
          <a:xfrm>
            <a:off x="7089557" y="1196752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Estrella de 5 puntas"/>
          <p:cNvSpPr/>
          <p:nvPr/>
        </p:nvSpPr>
        <p:spPr>
          <a:xfrm>
            <a:off x="827584" y="1673188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49 Estrella de 5 puntas"/>
          <p:cNvSpPr/>
          <p:nvPr/>
        </p:nvSpPr>
        <p:spPr>
          <a:xfrm>
            <a:off x="7668344" y="1673188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Estrella de 5 puntas"/>
          <p:cNvSpPr/>
          <p:nvPr/>
        </p:nvSpPr>
        <p:spPr>
          <a:xfrm>
            <a:off x="3982465" y="1844824"/>
            <a:ext cx="1243460" cy="11467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CuadroTexto"/>
          <p:cNvSpPr txBox="1"/>
          <p:nvPr/>
        </p:nvSpPr>
        <p:spPr>
          <a:xfrm>
            <a:off x="2921875" y="4437112"/>
            <a:ext cx="3935308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Ganaste $16000</a:t>
            </a:r>
            <a:endParaRPr lang="es-CO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72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strella de 5 puntas"/>
          <p:cNvSpPr/>
          <p:nvPr/>
        </p:nvSpPr>
        <p:spPr>
          <a:xfrm>
            <a:off x="1401180" y="1196752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Estrella de 5 puntas"/>
          <p:cNvSpPr/>
          <p:nvPr/>
        </p:nvSpPr>
        <p:spPr>
          <a:xfrm>
            <a:off x="395536" y="213285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Estrella de 5 puntas"/>
          <p:cNvSpPr/>
          <p:nvPr/>
        </p:nvSpPr>
        <p:spPr>
          <a:xfrm>
            <a:off x="4575161" y="751971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Estrella de 5 puntas"/>
          <p:cNvSpPr/>
          <p:nvPr/>
        </p:nvSpPr>
        <p:spPr>
          <a:xfrm>
            <a:off x="5145341" y="78514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Estrella de 5 puntas"/>
          <p:cNvSpPr/>
          <p:nvPr/>
        </p:nvSpPr>
        <p:spPr>
          <a:xfrm>
            <a:off x="2697324" y="87271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Estrella de 5 puntas"/>
          <p:cNvSpPr/>
          <p:nvPr/>
        </p:nvSpPr>
        <p:spPr>
          <a:xfrm>
            <a:off x="5793413" y="87271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Estrella de 5 puntas"/>
          <p:cNvSpPr/>
          <p:nvPr/>
        </p:nvSpPr>
        <p:spPr>
          <a:xfrm>
            <a:off x="8100392" y="213285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Estrella de 5 puntas"/>
          <p:cNvSpPr/>
          <p:nvPr/>
        </p:nvSpPr>
        <p:spPr>
          <a:xfrm>
            <a:off x="3927089" y="764704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Estrella de 5 puntas"/>
          <p:cNvSpPr/>
          <p:nvPr/>
        </p:nvSpPr>
        <p:spPr>
          <a:xfrm>
            <a:off x="3326160" y="78514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Estrella de 5 puntas"/>
          <p:cNvSpPr/>
          <p:nvPr/>
        </p:nvSpPr>
        <p:spPr>
          <a:xfrm>
            <a:off x="2049252" y="964645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Estrella de 5 puntas"/>
          <p:cNvSpPr/>
          <p:nvPr/>
        </p:nvSpPr>
        <p:spPr>
          <a:xfrm>
            <a:off x="6441485" y="964645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Estrella de 5 puntas"/>
          <p:cNvSpPr/>
          <p:nvPr/>
        </p:nvSpPr>
        <p:spPr>
          <a:xfrm>
            <a:off x="7089557" y="1196752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Estrella de 5 puntas"/>
          <p:cNvSpPr/>
          <p:nvPr/>
        </p:nvSpPr>
        <p:spPr>
          <a:xfrm>
            <a:off x="827584" y="1673188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49 Estrella de 5 puntas"/>
          <p:cNvSpPr/>
          <p:nvPr/>
        </p:nvSpPr>
        <p:spPr>
          <a:xfrm>
            <a:off x="7668344" y="1673188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Estrella de 5 puntas"/>
          <p:cNvSpPr/>
          <p:nvPr/>
        </p:nvSpPr>
        <p:spPr>
          <a:xfrm>
            <a:off x="3982465" y="1844824"/>
            <a:ext cx="1243460" cy="11467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CuadroTexto"/>
          <p:cNvSpPr txBox="1"/>
          <p:nvPr/>
        </p:nvSpPr>
        <p:spPr>
          <a:xfrm>
            <a:off x="2921875" y="4437112"/>
            <a:ext cx="3935308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Ganaste $32000</a:t>
            </a:r>
            <a:endParaRPr lang="es-CO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97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strella de 5 puntas"/>
          <p:cNvSpPr/>
          <p:nvPr/>
        </p:nvSpPr>
        <p:spPr>
          <a:xfrm>
            <a:off x="1401180" y="1196752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Estrella de 5 puntas"/>
          <p:cNvSpPr/>
          <p:nvPr/>
        </p:nvSpPr>
        <p:spPr>
          <a:xfrm>
            <a:off x="395536" y="213285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Estrella de 5 puntas"/>
          <p:cNvSpPr/>
          <p:nvPr/>
        </p:nvSpPr>
        <p:spPr>
          <a:xfrm>
            <a:off x="4575161" y="751971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Estrella de 5 puntas"/>
          <p:cNvSpPr/>
          <p:nvPr/>
        </p:nvSpPr>
        <p:spPr>
          <a:xfrm>
            <a:off x="5145341" y="78514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Estrella de 5 puntas"/>
          <p:cNvSpPr/>
          <p:nvPr/>
        </p:nvSpPr>
        <p:spPr>
          <a:xfrm>
            <a:off x="2697324" y="87271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Estrella de 5 puntas"/>
          <p:cNvSpPr/>
          <p:nvPr/>
        </p:nvSpPr>
        <p:spPr>
          <a:xfrm>
            <a:off x="5793413" y="87271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Estrella de 5 puntas"/>
          <p:cNvSpPr/>
          <p:nvPr/>
        </p:nvSpPr>
        <p:spPr>
          <a:xfrm>
            <a:off x="8100392" y="213285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Estrella de 5 puntas"/>
          <p:cNvSpPr/>
          <p:nvPr/>
        </p:nvSpPr>
        <p:spPr>
          <a:xfrm>
            <a:off x="3927089" y="764704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Estrella de 5 puntas"/>
          <p:cNvSpPr/>
          <p:nvPr/>
        </p:nvSpPr>
        <p:spPr>
          <a:xfrm>
            <a:off x="3326160" y="78514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Estrella de 5 puntas"/>
          <p:cNvSpPr/>
          <p:nvPr/>
        </p:nvSpPr>
        <p:spPr>
          <a:xfrm>
            <a:off x="2049252" y="964645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Estrella de 5 puntas"/>
          <p:cNvSpPr/>
          <p:nvPr/>
        </p:nvSpPr>
        <p:spPr>
          <a:xfrm>
            <a:off x="6441485" y="964645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Estrella de 5 puntas"/>
          <p:cNvSpPr/>
          <p:nvPr/>
        </p:nvSpPr>
        <p:spPr>
          <a:xfrm>
            <a:off x="7089557" y="1196752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Estrella de 5 puntas"/>
          <p:cNvSpPr/>
          <p:nvPr/>
        </p:nvSpPr>
        <p:spPr>
          <a:xfrm>
            <a:off x="827584" y="1673188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49 Estrella de 5 puntas"/>
          <p:cNvSpPr/>
          <p:nvPr/>
        </p:nvSpPr>
        <p:spPr>
          <a:xfrm>
            <a:off x="7668344" y="1673188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Estrella de 5 puntas"/>
          <p:cNvSpPr/>
          <p:nvPr/>
        </p:nvSpPr>
        <p:spPr>
          <a:xfrm>
            <a:off x="3982465" y="1844824"/>
            <a:ext cx="1243460" cy="11467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CuadroTexto"/>
          <p:cNvSpPr txBox="1"/>
          <p:nvPr/>
        </p:nvSpPr>
        <p:spPr>
          <a:xfrm>
            <a:off x="2921875" y="4437112"/>
            <a:ext cx="3935308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Ganaste $64000</a:t>
            </a:r>
            <a:endParaRPr lang="es-CO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2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strella de 5 puntas"/>
          <p:cNvSpPr/>
          <p:nvPr/>
        </p:nvSpPr>
        <p:spPr>
          <a:xfrm>
            <a:off x="1401180" y="1196752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Estrella de 5 puntas"/>
          <p:cNvSpPr/>
          <p:nvPr/>
        </p:nvSpPr>
        <p:spPr>
          <a:xfrm>
            <a:off x="395536" y="213285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Estrella de 5 puntas"/>
          <p:cNvSpPr/>
          <p:nvPr/>
        </p:nvSpPr>
        <p:spPr>
          <a:xfrm>
            <a:off x="4575161" y="751971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Estrella de 5 puntas"/>
          <p:cNvSpPr/>
          <p:nvPr/>
        </p:nvSpPr>
        <p:spPr>
          <a:xfrm>
            <a:off x="5145341" y="78514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Estrella de 5 puntas"/>
          <p:cNvSpPr/>
          <p:nvPr/>
        </p:nvSpPr>
        <p:spPr>
          <a:xfrm>
            <a:off x="2697324" y="87271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Estrella de 5 puntas"/>
          <p:cNvSpPr/>
          <p:nvPr/>
        </p:nvSpPr>
        <p:spPr>
          <a:xfrm>
            <a:off x="5793413" y="87271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Estrella de 5 puntas"/>
          <p:cNvSpPr/>
          <p:nvPr/>
        </p:nvSpPr>
        <p:spPr>
          <a:xfrm>
            <a:off x="8100392" y="213285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Estrella de 5 puntas"/>
          <p:cNvSpPr/>
          <p:nvPr/>
        </p:nvSpPr>
        <p:spPr>
          <a:xfrm>
            <a:off x="3927089" y="764704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Estrella de 5 puntas"/>
          <p:cNvSpPr/>
          <p:nvPr/>
        </p:nvSpPr>
        <p:spPr>
          <a:xfrm>
            <a:off x="3326160" y="78514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Estrella de 5 puntas"/>
          <p:cNvSpPr/>
          <p:nvPr/>
        </p:nvSpPr>
        <p:spPr>
          <a:xfrm>
            <a:off x="2049252" y="964645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Estrella de 5 puntas"/>
          <p:cNvSpPr/>
          <p:nvPr/>
        </p:nvSpPr>
        <p:spPr>
          <a:xfrm>
            <a:off x="6441485" y="964645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Estrella de 5 puntas"/>
          <p:cNvSpPr/>
          <p:nvPr/>
        </p:nvSpPr>
        <p:spPr>
          <a:xfrm>
            <a:off x="7089557" y="1196752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Estrella de 5 puntas"/>
          <p:cNvSpPr/>
          <p:nvPr/>
        </p:nvSpPr>
        <p:spPr>
          <a:xfrm>
            <a:off x="827584" y="1673188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49 Estrella de 5 puntas"/>
          <p:cNvSpPr/>
          <p:nvPr/>
        </p:nvSpPr>
        <p:spPr>
          <a:xfrm>
            <a:off x="7668344" y="1673188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Estrella de 5 puntas"/>
          <p:cNvSpPr/>
          <p:nvPr/>
        </p:nvSpPr>
        <p:spPr>
          <a:xfrm>
            <a:off x="3982465" y="1844824"/>
            <a:ext cx="1243460" cy="11467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CuadroTexto"/>
          <p:cNvSpPr txBox="1"/>
          <p:nvPr/>
        </p:nvSpPr>
        <p:spPr>
          <a:xfrm>
            <a:off x="2921875" y="4437112"/>
            <a:ext cx="4220643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Ganaste $125000</a:t>
            </a:r>
            <a:endParaRPr lang="es-CO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17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strella de 5 puntas"/>
          <p:cNvSpPr/>
          <p:nvPr/>
        </p:nvSpPr>
        <p:spPr>
          <a:xfrm>
            <a:off x="1401180" y="1196752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Estrella de 5 puntas"/>
          <p:cNvSpPr/>
          <p:nvPr/>
        </p:nvSpPr>
        <p:spPr>
          <a:xfrm>
            <a:off x="395536" y="213285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Estrella de 5 puntas"/>
          <p:cNvSpPr/>
          <p:nvPr/>
        </p:nvSpPr>
        <p:spPr>
          <a:xfrm>
            <a:off x="4575161" y="751971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Estrella de 5 puntas"/>
          <p:cNvSpPr/>
          <p:nvPr/>
        </p:nvSpPr>
        <p:spPr>
          <a:xfrm>
            <a:off x="5145341" y="78514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Estrella de 5 puntas"/>
          <p:cNvSpPr/>
          <p:nvPr/>
        </p:nvSpPr>
        <p:spPr>
          <a:xfrm>
            <a:off x="2697324" y="87271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Estrella de 5 puntas"/>
          <p:cNvSpPr/>
          <p:nvPr/>
        </p:nvSpPr>
        <p:spPr>
          <a:xfrm>
            <a:off x="5793413" y="87271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Estrella de 5 puntas"/>
          <p:cNvSpPr/>
          <p:nvPr/>
        </p:nvSpPr>
        <p:spPr>
          <a:xfrm>
            <a:off x="8100392" y="2132856"/>
            <a:ext cx="648072" cy="6480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Estrella de 5 puntas"/>
          <p:cNvSpPr/>
          <p:nvPr/>
        </p:nvSpPr>
        <p:spPr>
          <a:xfrm>
            <a:off x="3927089" y="764704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Estrella de 5 puntas"/>
          <p:cNvSpPr/>
          <p:nvPr/>
        </p:nvSpPr>
        <p:spPr>
          <a:xfrm>
            <a:off x="3326160" y="78514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Estrella de 5 puntas"/>
          <p:cNvSpPr/>
          <p:nvPr/>
        </p:nvSpPr>
        <p:spPr>
          <a:xfrm>
            <a:off x="2049252" y="964645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Estrella de 5 puntas"/>
          <p:cNvSpPr/>
          <p:nvPr/>
        </p:nvSpPr>
        <p:spPr>
          <a:xfrm>
            <a:off x="6441485" y="964645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Estrella de 5 puntas"/>
          <p:cNvSpPr/>
          <p:nvPr/>
        </p:nvSpPr>
        <p:spPr>
          <a:xfrm>
            <a:off x="7089557" y="1196752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Estrella de 5 puntas"/>
          <p:cNvSpPr/>
          <p:nvPr/>
        </p:nvSpPr>
        <p:spPr>
          <a:xfrm>
            <a:off x="827584" y="1673188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49 Estrella de 5 puntas"/>
          <p:cNvSpPr/>
          <p:nvPr/>
        </p:nvSpPr>
        <p:spPr>
          <a:xfrm>
            <a:off x="7668344" y="1673188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Estrella de 5 puntas"/>
          <p:cNvSpPr/>
          <p:nvPr/>
        </p:nvSpPr>
        <p:spPr>
          <a:xfrm>
            <a:off x="3982465" y="1844824"/>
            <a:ext cx="1243460" cy="11467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CuadroTexto"/>
          <p:cNvSpPr txBox="1"/>
          <p:nvPr/>
        </p:nvSpPr>
        <p:spPr>
          <a:xfrm>
            <a:off x="2921875" y="4437112"/>
            <a:ext cx="4220643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Ganaste $250000</a:t>
            </a:r>
            <a:endParaRPr lang="es-CO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13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228184" y="-46981"/>
            <a:ext cx="2915816" cy="4524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Terminador"/>
          <p:cNvSpPr/>
          <p:nvPr/>
        </p:nvSpPr>
        <p:spPr>
          <a:xfrm>
            <a:off x="6252620" y="-15952"/>
            <a:ext cx="2891380" cy="301752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15.  $1´000.000</a:t>
            </a:r>
            <a:endParaRPr lang="es-CO" dirty="0"/>
          </a:p>
        </p:txBody>
      </p:sp>
      <p:sp>
        <p:nvSpPr>
          <p:cNvPr id="9" name="8 Terminador"/>
          <p:cNvSpPr/>
          <p:nvPr/>
        </p:nvSpPr>
        <p:spPr>
          <a:xfrm>
            <a:off x="6229154" y="119105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11.  $64.000</a:t>
            </a:r>
            <a:endParaRPr lang="es-CO" dirty="0"/>
          </a:p>
        </p:txBody>
      </p:sp>
      <p:sp>
        <p:nvSpPr>
          <p:cNvPr id="10" name="9 Terminador"/>
          <p:cNvSpPr/>
          <p:nvPr/>
        </p:nvSpPr>
        <p:spPr>
          <a:xfrm>
            <a:off x="6258945" y="88930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12.  $125.000</a:t>
            </a:r>
            <a:endParaRPr lang="es-CO" dirty="0"/>
          </a:p>
        </p:txBody>
      </p:sp>
      <p:sp>
        <p:nvSpPr>
          <p:cNvPr id="11" name="10 Terminador"/>
          <p:cNvSpPr/>
          <p:nvPr/>
        </p:nvSpPr>
        <p:spPr>
          <a:xfrm>
            <a:off x="6228184" y="300156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5.  $1.000</a:t>
            </a:r>
            <a:endParaRPr lang="es-CO" dirty="0"/>
          </a:p>
        </p:txBody>
      </p:sp>
      <p:sp>
        <p:nvSpPr>
          <p:cNvPr id="12" name="11 Terminador"/>
          <p:cNvSpPr/>
          <p:nvPr/>
        </p:nvSpPr>
        <p:spPr>
          <a:xfrm>
            <a:off x="6217282" y="2699816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6.  $2.000</a:t>
            </a:r>
            <a:endParaRPr lang="es-CO" dirty="0"/>
          </a:p>
        </p:txBody>
      </p:sp>
      <p:sp>
        <p:nvSpPr>
          <p:cNvPr id="13" name="12 Terminador"/>
          <p:cNvSpPr/>
          <p:nvPr/>
        </p:nvSpPr>
        <p:spPr>
          <a:xfrm>
            <a:off x="6229154" y="2398064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7.  $4.000</a:t>
            </a:r>
            <a:endParaRPr lang="es-CO" dirty="0"/>
          </a:p>
        </p:txBody>
      </p:sp>
      <p:sp>
        <p:nvSpPr>
          <p:cNvPr id="14" name="13 Terminador"/>
          <p:cNvSpPr/>
          <p:nvPr/>
        </p:nvSpPr>
        <p:spPr>
          <a:xfrm>
            <a:off x="6227601" y="3873652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2.  $200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14 Terminador"/>
          <p:cNvSpPr/>
          <p:nvPr/>
        </p:nvSpPr>
        <p:spPr>
          <a:xfrm>
            <a:off x="6258945" y="2858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14.  $500.000</a:t>
            </a:r>
            <a:endParaRPr lang="es-CO" dirty="0"/>
          </a:p>
        </p:txBody>
      </p:sp>
      <p:sp>
        <p:nvSpPr>
          <p:cNvPr id="16" name="15 Terminador"/>
          <p:cNvSpPr/>
          <p:nvPr/>
        </p:nvSpPr>
        <p:spPr>
          <a:xfrm>
            <a:off x="6236571" y="58755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13.  $250.000</a:t>
            </a:r>
            <a:endParaRPr lang="es-CO" dirty="0"/>
          </a:p>
        </p:txBody>
      </p:sp>
      <p:sp>
        <p:nvSpPr>
          <p:cNvPr id="17" name="16 Terminador"/>
          <p:cNvSpPr/>
          <p:nvPr/>
        </p:nvSpPr>
        <p:spPr>
          <a:xfrm>
            <a:off x="6228184" y="3270148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4.  $500</a:t>
            </a:r>
            <a:endParaRPr lang="es-CO" dirty="0"/>
          </a:p>
        </p:txBody>
      </p:sp>
      <p:sp>
        <p:nvSpPr>
          <p:cNvPr id="18" name="17 Terminador"/>
          <p:cNvSpPr/>
          <p:nvPr/>
        </p:nvSpPr>
        <p:spPr>
          <a:xfrm>
            <a:off x="6228184" y="357190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3.  $300</a:t>
            </a:r>
            <a:endParaRPr lang="es-CO" dirty="0"/>
          </a:p>
        </p:txBody>
      </p:sp>
      <p:sp>
        <p:nvSpPr>
          <p:cNvPr id="19" name="18 Terminador"/>
          <p:cNvSpPr/>
          <p:nvPr/>
        </p:nvSpPr>
        <p:spPr>
          <a:xfrm>
            <a:off x="6228184" y="2096312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8.  $8.000</a:t>
            </a:r>
            <a:endParaRPr lang="es-CO" dirty="0"/>
          </a:p>
        </p:txBody>
      </p:sp>
      <p:sp>
        <p:nvSpPr>
          <p:cNvPr id="20" name="19 Terminador"/>
          <p:cNvSpPr/>
          <p:nvPr/>
        </p:nvSpPr>
        <p:spPr>
          <a:xfrm>
            <a:off x="6227601" y="4175404"/>
            <a:ext cx="2891380" cy="30175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  1.  $100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20 Terminador"/>
          <p:cNvSpPr/>
          <p:nvPr/>
        </p:nvSpPr>
        <p:spPr>
          <a:xfrm>
            <a:off x="6240402" y="1794560"/>
            <a:ext cx="2891380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 9.  $16.000</a:t>
            </a:r>
            <a:endParaRPr lang="es-CO" dirty="0"/>
          </a:p>
        </p:txBody>
      </p:sp>
      <p:sp>
        <p:nvSpPr>
          <p:cNvPr id="22" name="21 Terminador"/>
          <p:cNvSpPr/>
          <p:nvPr/>
        </p:nvSpPr>
        <p:spPr>
          <a:xfrm>
            <a:off x="6229154" y="1492808"/>
            <a:ext cx="2891380" cy="3017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10.  $32.000</a:t>
            </a:r>
            <a:endParaRPr lang="es-CO" dirty="0"/>
          </a:p>
        </p:txBody>
      </p:sp>
      <p:sp>
        <p:nvSpPr>
          <p:cNvPr id="33" name="32 Elipse"/>
          <p:cNvSpPr/>
          <p:nvPr/>
        </p:nvSpPr>
        <p:spPr>
          <a:xfrm>
            <a:off x="0" y="-15428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50:50</a:t>
            </a:r>
            <a:endParaRPr lang="es-CO" sz="2400" b="1" dirty="0"/>
          </a:p>
        </p:txBody>
      </p:sp>
      <p:sp>
        <p:nvSpPr>
          <p:cNvPr id="34" name="33 Elipse"/>
          <p:cNvSpPr/>
          <p:nvPr/>
        </p:nvSpPr>
        <p:spPr>
          <a:xfrm>
            <a:off x="1259632" y="-46981"/>
            <a:ext cx="1259632" cy="914400"/>
          </a:xfrm>
          <a:prstGeom prst="ellipse">
            <a:avLst/>
          </a:prstGeom>
          <a:solidFill>
            <a:srgbClr val="355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Elipse"/>
          <p:cNvSpPr/>
          <p:nvPr/>
        </p:nvSpPr>
        <p:spPr>
          <a:xfrm>
            <a:off x="2519264" y="-15952"/>
            <a:ext cx="1259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61" name="Picture 13" descr="https://lh3.ggpht.com/RKWvRBrCgVt1yJRPFtOeL4Cb-BTjndJgoMoarCDA5aH5rFU43WjdizunDWSRo7SavX-9=h90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20276" r="82278" b="72820"/>
          <a:stretch/>
        </p:blipFill>
        <p:spPr bwMode="auto">
          <a:xfrm>
            <a:off x="1539996" y="134924"/>
            <a:ext cx="744949" cy="59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encrypted-tbn0.gstatic.com/images?q=tbn:ANd9GcQSjGIsePOrCj2GdsEo3yY0joHx40mAFCAkQoZhn9ecOndCAyNTVQ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49778" l="27111" r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7040" r="23313" b="45228"/>
          <a:stretch/>
        </p:blipFill>
        <p:spPr bwMode="auto">
          <a:xfrm>
            <a:off x="2519749" y="-80609"/>
            <a:ext cx="1129779" cy="10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40 Terminador"/>
          <p:cNvSpPr/>
          <p:nvPr/>
        </p:nvSpPr>
        <p:spPr>
          <a:xfrm>
            <a:off x="484147" y="4797152"/>
            <a:ext cx="7987344" cy="757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¿Cuántos kilogramos son 5 quintales?</a:t>
            </a:r>
            <a:endParaRPr lang="es-CO" dirty="0"/>
          </a:p>
        </p:txBody>
      </p:sp>
      <p:sp>
        <p:nvSpPr>
          <p:cNvPr id="42" name="41 Terminador"/>
          <p:cNvSpPr/>
          <p:nvPr/>
        </p:nvSpPr>
        <p:spPr>
          <a:xfrm>
            <a:off x="4575160" y="5877272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3" name="42 Terminador"/>
          <p:cNvSpPr/>
          <p:nvPr/>
        </p:nvSpPr>
        <p:spPr>
          <a:xfrm>
            <a:off x="484147" y="5877272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/>
          </a:p>
        </p:txBody>
      </p:sp>
      <p:sp>
        <p:nvSpPr>
          <p:cNvPr id="44" name="43 Terminador">
            <a:hlinkClick r:id="" action="ppaction://hlinkshowjump?jump=lastslide"/>
          </p:cNvPr>
          <p:cNvSpPr/>
          <p:nvPr/>
        </p:nvSpPr>
        <p:spPr>
          <a:xfrm>
            <a:off x="4575161" y="6369931"/>
            <a:ext cx="3896331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D) NINGUNA DE LAS ANTERIORES</a:t>
            </a:r>
            <a:endParaRPr lang="es-CO" dirty="0"/>
          </a:p>
        </p:txBody>
      </p:sp>
      <p:sp>
        <p:nvSpPr>
          <p:cNvPr id="45" name="44 Terminador">
            <a:hlinkClick r:id="rId7" action="ppaction://hlinksldjump"/>
          </p:cNvPr>
          <p:cNvSpPr/>
          <p:nvPr/>
        </p:nvSpPr>
        <p:spPr>
          <a:xfrm>
            <a:off x="484147" y="6369931"/>
            <a:ext cx="4091014" cy="3017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C) 250 Kg</a:t>
            </a:r>
            <a:endParaRPr lang="es-CO" dirty="0"/>
          </a:p>
        </p:txBody>
      </p:sp>
      <p:sp>
        <p:nvSpPr>
          <p:cNvPr id="3" name="2 Señal de prohibido"/>
          <p:cNvSpPr/>
          <p:nvPr/>
        </p:nvSpPr>
        <p:spPr>
          <a:xfrm>
            <a:off x="172616" y="-15952"/>
            <a:ext cx="914400" cy="914400"/>
          </a:xfrm>
          <a:prstGeom prst="noSmoking">
            <a:avLst>
              <a:gd name="adj" fmla="val 830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0" name="29 Señal de prohibido"/>
          <p:cNvSpPr/>
          <p:nvPr/>
        </p:nvSpPr>
        <p:spPr>
          <a:xfrm>
            <a:off x="1455270" y="-15428"/>
            <a:ext cx="914400" cy="914400"/>
          </a:xfrm>
          <a:prstGeom prst="noSmoking">
            <a:avLst>
              <a:gd name="adj" fmla="val 830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082796" y="1040810"/>
            <a:ext cx="4497316" cy="361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DEL PUBLICO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r>
              <a:rPr lang="es-ES" dirty="0" smtClean="0"/>
              <a:t>     A                    B                    C                   D</a:t>
            </a:r>
            <a:endParaRPr lang="es-ES" dirty="0"/>
          </a:p>
          <a:p>
            <a:pPr algn="ctr"/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1311396" y="3270148"/>
            <a:ext cx="457200" cy="805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Rectángulo"/>
          <p:cNvSpPr/>
          <p:nvPr/>
        </p:nvSpPr>
        <p:spPr>
          <a:xfrm>
            <a:off x="2453454" y="3571900"/>
            <a:ext cx="457200" cy="47898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Rectángulo"/>
          <p:cNvSpPr/>
          <p:nvPr/>
        </p:nvSpPr>
        <p:spPr>
          <a:xfrm>
            <a:off x="3647522" y="2699816"/>
            <a:ext cx="457200" cy="13761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Rectángulo"/>
          <p:cNvSpPr/>
          <p:nvPr/>
        </p:nvSpPr>
        <p:spPr>
          <a:xfrm>
            <a:off x="4716016" y="1794560"/>
            <a:ext cx="457200" cy="227228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Rectángulo"/>
          <p:cNvSpPr/>
          <p:nvPr/>
        </p:nvSpPr>
        <p:spPr>
          <a:xfrm>
            <a:off x="1147901" y="2803040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484027" y="2238151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30 %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2367705" y="3101517"/>
            <a:ext cx="6286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552521" y="1328202"/>
            <a:ext cx="7841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55</a:t>
            </a:r>
            <a:r>
              <a:rPr lang="es-E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%</a:t>
            </a:r>
            <a:endParaRPr lang="es-E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519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strella de 5 puntas"/>
          <p:cNvSpPr/>
          <p:nvPr/>
        </p:nvSpPr>
        <p:spPr>
          <a:xfrm>
            <a:off x="1401180" y="1196752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Estrella de 5 puntas"/>
          <p:cNvSpPr/>
          <p:nvPr/>
        </p:nvSpPr>
        <p:spPr>
          <a:xfrm>
            <a:off x="395536" y="213285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Estrella de 5 puntas"/>
          <p:cNvSpPr/>
          <p:nvPr/>
        </p:nvSpPr>
        <p:spPr>
          <a:xfrm>
            <a:off x="4575161" y="751971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Estrella de 5 puntas"/>
          <p:cNvSpPr/>
          <p:nvPr/>
        </p:nvSpPr>
        <p:spPr>
          <a:xfrm>
            <a:off x="5145341" y="78514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Estrella de 5 puntas"/>
          <p:cNvSpPr/>
          <p:nvPr/>
        </p:nvSpPr>
        <p:spPr>
          <a:xfrm>
            <a:off x="2697324" y="87271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Estrella de 5 puntas"/>
          <p:cNvSpPr/>
          <p:nvPr/>
        </p:nvSpPr>
        <p:spPr>
          <a:xfrm>
            <a:off x="5793413" y="87271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Estrella de 5 puntas"/>
          <p:cNvSpPr/>
          <p:nvPr/>
        </p:nvSpPr>
        <p:spPr>
          <a:xfrm>
            <a:off x="8100392" y="213285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Estrella de 5 puntas"/>
          <p:cNvSpPr/>
          <p:nvPr/>
        </p:nvSpPr>
        <p:spPr>
          <a:xfrm>
            <a:off x="3927089" y="764704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Estrella de 5 puntas"/>
          <p:cNvSpPr/>
          <p:nvPr/>
        </p:nvSpPr>
        <p:spPr>
          <a:xfrm>
            <a:off x="3326160" y="78514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Estrella de 5 puntas"/>
          <p:cNvSpPr/>
          <p:nvPr/>
        </p:nvSpPr>
        <p:spPr>
          <a:xfrm>
            <a:off x="2049252" y="964645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Estrella de 5 puntas"/>
          <p:cNvSpPr/>
          <p:nvPr/>
        </p:nvSpPr>
        <p:spPr>
          <a:xfrm>
            <a:off x="6441485" y="964645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Estrella de 5 puntas"/>
          <p:cNvSpPr/>
          <p:nvPr/>
        </p:nvSpPr>
        <p:spPr>
          <a:xfrm>
            <a:off x="7089557" y="1196752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Estrella de 5 puntas"/>
          <p:cNvSpPr/>
          <p:nvPr/>
        </p:nvSpPr>
        <p:spPr>
          <a:xfrm>
            <a:off x="827584" y="1673188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49 Estrella de 5 puntas"/>
          <p:cNvSpPr/>
          <p:nvPr/>
        </p:nvSpPr>
        <p:spPr>
          <a:xfrm>
            <a:off x="7668344" y="1673188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Estrella de 5 puntas"/>
          <p:cNvSpPr/>
          <p:nvPr/>
        </p:nvSpPr>
        <p:spPr>
          <a:xfrm>
            <a:off x="3982465" y="1844824"/>
            <a:ext cx="1243460" cy="11467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CuadroTexto"/>
          <p:cNvSpPr txBox="1"/>
          <p:nvPr/>
        </p:nvSpPr>
        <p:spPr>
          <a:xfrm>
            <a:off x="2921875" y="4437112"/>
            <a:ext cx="4220643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Ganaste $500000</a:t>
            </a:r>
            <a:endParaRPr lang="es-CO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600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strella de 5 puntas"/>
          <p:cNvSpPr/>
          <p:nvPr/>
        </p:nvSpPr>
        <p:spPr>
          <a:xfrm>
            <a:off x="1401180" y="1196752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30 Estrella de 5 puntas"/>
          <p:cNvSpPr/>
          <p:nvPr/>
        </p:nvSpPr>
        <p:spPr>
          <a:xfrm>
            <a:off x="395536" y="213285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Estrella de 5 puntas"/>
          <p:cNvSpPr/>
          <p:nvPr/>
        </p:nvSpPr>
        <p:spPr>
          <a:xfrm>
            <a:off x="4575161" y="751971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36 Estrella de 5 puntas"/>
          <p:cNvSpPr/>
          <p:nvPr/>
        </p:nvSpPr>
        <p:spPr>
          <a:xfrm>
            <a:off x="5145341" y="78514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8" name="37 Estrella de 5 puntas"/>
          <p:cNvSpPr/>
          <p:nvPr/>
        </p:nvSpPr>
        <p:spPr>
          <a:xfrm>
            <a:off x="2697324" y="87271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38 Estrella de 5 puntas"/>
          <p:cNvSpPr/>
          <p:nvPr/>
        </p:nvSpPr>
        <p:spPr>
          <a:xfrm>
            <a:off x="5793413" y="87271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Estrella de 5 puntas"/>
          <p:cNvSpPr/>
          <p:nvPr/>
        </p:nvSpPr>
        <p:spPr>
          <a:xfrm>
            <a:off x="8100392" y="213285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Estrella de 5 puntas"/>
          <p:cNvSpPr/>
          <p:nvPr/>
        </p:nvSpPr>
        <p:spPr>
          <a:xfrm>
            <a:off x="3927089" y="764704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44 Estrella de 5 puntas"/>
          <p:cNvSpPr/>
          <p:nvPr/>
        </p:nvSpPr>
        <p:spPr>
          <a:xfrm>
            <a:off x="3326160" y="785146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6" name="45 Estrella de 5 puntas"/>
          <p:cNvSpPr/>
          <p:nvPr/>
        </p:nvSpPr>
        <p:spPr>
          <a:xfrm>
            <a:off x="2049252" y="964645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7" name="46 Estrella de 5 puntas"/>
          <p:cNvSpPr/>
          <p:nvPr/>
        </p:nvSpPr>
        <p:spPr>
          <a:xfrm>
            <a:off x="6441485" y="964645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8" name="47 Estrella de 5 puntas"/>
          <p:cNvSpPr/>
          <p:nvPr/>
        </p:nvSpPr>
        <p:spPr>
          <a:xfrm>
            <a:off x="7089557" y="1196752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9" name="48 Estrella de 5 puntas"/>
          <p:cNvSpPr/>
          <p:nvPr/>
        </p:nvSpPr>
        <p:spPr>
          <a:xfrm>
            <a:off x="827584" y="1673188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49 Estrella de 5 puntas"/>
          <p:cNvSpPr/>
          <p:nvPr/>
        </p:nvSpPr>
        <p:spPr>
          <a:xfrm>
            <a:off x="7668344" y="1673188"/>
            <a:ext cx="648072" cy="648072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Estrella de 5 puntas"/>
          <p:cNvSpPr/>
          <p:nvPr/>
        </p:nvSpPr>
        <p:spPr>
          <a:xfrm>
            <a:off x="3507669" y="1704807"/>
            <a:ext cx="2134984" cy="187220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reiniciar</a:t>
            </a:r>
            <a:endParaRPr lang="es-CO" sz="6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921875" y="4437112"/>
            <a:ext cx="4505977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Ganaste $1000000</a:t>
            </a:r>
            <a:endParaRPr lang="es-CO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463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3.gstatic.com/images?q=tbn:ANd9GcTsNCuxeOkQucvJNZ31RYpHTn4DnKrNw1wqADXDdzLBC9b1l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952"/>
            <a:ext cx="9150325" cy="687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921875" y="4437112"/>
            <a:ext cx="2782813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Perdiste $</a:t>
            </a:r>
            <a:r>
              <a:rPr lang="es-E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es-CO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602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7993</Words>
  <Application>Microsoft Office PowerPoint</Application>
  <PresentationFormat>Presentación en pantalla (4:3)</PresentationFormat>
  <Paragraphs>2060</Paragraphs>
  <Slides>92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92</vt:i4>
      </vt:variant>
    </vt:vector>
  </HeadingPairs>
  <TitlesOfParts>
    <vt:vector size="9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G.H.</dc:creator>
  <cp:lastModifiedBy>Luffi</cp:lastModifiedBy>
  <cp:revision>78</cp:revision>
  <dcterms:created xsi:type="dcterms:W3CDTF">2014-04-24T15:03:46Z</dcterms:created>
  <dcterms:modified xsi:type="dcterms:W3CDTF">2014-08-31T20:50:45Z</dcterms:modified>
</cp:coreProperties>
</file>